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66" r:id="rId2"/>
    <p:sldId id="263" r:id="rId3"/>
    <p:sldId id="265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284" r:id="rId31"/>
    <p:sldId id="285" r:id="rId32"/>
    <p:sldId id="317" r:id="rId33"/>
    <p:sldId id="318" r:id="rId34"/>
    <p:sldId id="319" r:id="rId35"/>
    <p:sldId id="320" r:id="rId36"/>
    <p:sldId id="305" r:id="rId37"/>
    <p:sldId id="323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6" r:id="rId48"/>
    <p:sldId id="286" r:id="rId49"/>
    <p:sldId id="287" r:id="rId50"/>
    <p:sldId id="288" r:id="rId51"/>
    <p:sldId id="289" r:id="rId52"/>
    <p:sldId id="290" r:id="rId53"/>
    <p:sldId id="291" r:id="rId54"/>
    <p:sldId id="321" r:id="rId55"/>
    <p:sldId id="322" r:id="rId56"/>
    <p:sldId id="292" r:id="rId57"/>
    <p:sldId id="262" r:id="rId58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1" autoAdjust="0"/>
    <p:restoredTop sz="92955" autoAdjust="0"/>
  </p:normalViewPr>
  <p:slideViewPr>
    <p:cSldViewPr>
      <p:cViewPr varScale="1">
        <p:scale>
          <a:sx n="83" d="100"/>
          <a:sy n="83" d="100"/>
        </p:scale>
        <p:origin x="-9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열심</c:v>
                </c:pt>
                <c:pt idx="1">
                  <c:v>끈기</c:v>
                </c:pt>
                <c:pt idx="2">
                  <c:v>진정성</c:v>
                </c:pt>
                <c:pt idx="3">
                  <c:v>희생</c:v>
                </c:pt>
                <c:pt idx="4">
                  <c:v>사랑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20.0</c:v>
                </c:pt>
                <c:pt idx="1">
                  <c:v>20.0</c:v>
                </c:pt>
                <c:pt idx="2">
                  <c:v>20.0</c:v>
                </c:pt>
                <c:pt idx="3">
                  <c:v>20.0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E7D018D-748F-47BF-843A-40349A141CAC}" type="datetimeFigureOut">
              <a:rPr lang="en-US" smtClean="0"/>
              <a:pPr/>
              <a:t>17. 11. 26.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04AC5213-BACC-41AB-9B61-B40CF6C529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702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23E9B8FB-2ABD-42C9-A6DA-A6789EAF441D}" type="datetimeFigureOut">
              <a:rPr lang="en-US" smtClean="0"/>
              <a:pPr/>
              <a:t>17. 11. 26.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E2A7042-DEED-4AA1-9E89-4A16B25725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260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1pPr>
            <a:lvl2pPr marL="742950" indent="-285750" eaLnBrk="0" hangingPunct="0"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2pPr>
            <a:lvl3pPr marL="1143000" indent="-228600" eaLnBrk="0" hangingPunct="0"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3pPr>
            <a:lvl4pPr marL="1600200" indent="-228600" eaLnBrk="0" hangingPunct="0"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4pPr>
            <a:lvl5pPr marL="2057400" indent="-228600" eaLnBrk="0" hangingPunct="0"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9pPr>
          </a:lstStyle>
          <a:p>
            <a:pPr eaLnBrk="1" hangingPunct="1">
              <a:defRPr/>
            </a:pPr>
            <a:fld id="{150E5D84-B9F0-5D4B-9A30-30EB9FD6C8B0}" type="slidenum">
              <a:rPr lang="en-US" altLang="ko-KR" sz="1200" b="0" smtClean="0">
                <a:latin typeface="굴림" charset="0"/>
                <a:ea typeface="굴림" charset="0"/>
                <a:cs typeface="굴림" charset="0"/>
              </a:rPr>
              <a:pPr eaLnBrk="1" hangingPunct="1">
                <a:defRPr/>
              </a:pPr>
              <a:t>27</a:t>
            </a:fld>
            <a:endParaRPr lang="en-US" altLang="ko-KR" sz="1200" b="0" smtClean="0">
              <a:latin typeface="굴림" charset="0"/>
              <a:ea typeface="굴림" charset="0"/>
              <a:cs typeface="굴림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ko-KR">
              <a:latin typeface="굴림" charset="0"/>
              <a:ea typeface="굴림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1pPr>
            <a:lvl2pPr marL="742950" indent="-285750" eaLnBrk="0" hangingPunct="0"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2pPr>
            <a:lvl3pPr marL="1143000" indent="-228600" eaLnBrk="0" hangingPunct="0"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3pPr>
            <a:lvl4pPr marL="1600200" indent="-228600" eaLnBrk="0" hangingPunct="0"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4pPr>
            <a:lvl5pPr marL="2057400" indent="-228600" eaLnBrk="0" hangingPunct="0"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9pPr>
          </a:lstStyle>
          <a:p>
            <a:pPr eaLnBrk="1" hangingPunct="1">
              <a:defRPr/>
            </a:pPr>
            <a:fld id="{5CBAF157-6F38-0A49-B739-87D0C186472D}" type="slidenum">
              <a:rPr lang="en-US" altLang="ko-KR" sz="1200" b="0" smtClean="0">
                <a:latin typeface="굴림" charset="0"/>
                <a:ea typeface="굴림" charset="0"/>
                <a:cs typeface="굴림" charset="0"/>
              </a:rPr>
              <a:pPr eaLnBrk="1" hangingPunct="1">
                <a:defRPr/>
              </a:pPr>
              <a:t>28</a:t>
            </a:fld>
            <a:endParaRPr lang="en-US" altLang="ko-KR" sz="1200" b="0" smtClean="0">
              <a:latin typeface="굴림" charset="0"/>
              <a:ea typeface="굴림" charset="0"/>
              <a:cs typeface="굴림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ko-KR">
              <a:latin typeface="굴림" charset="0"/>
              <a:ea typeface="굴림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1pPr>
            <a:lvl2pPr marL="742950" indent="-285750" eaLnBrk="0" hangingPunct="0"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2pPr>
            <a:lvl3pPr marL="1143000" indent="-228600" eaLnBrk="0" hangingPunct="0"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3pPr>
            <a:lvl4pPr marL="1600200" indent="-228600" eaLnBrk="0" hangingPunct="0"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4pPr>
            <a:lvl5pPr marL="2057400" indent="-228600" eaLnBrk="0" hangingPunct="0"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9pPr>
          </a:lstStyle>
          <a:p>
            <a:pPr eaLnBrk="1" hangingPunct="1">
              <a:defRPr/>
            </a:pPr>
            <a:fld id="{629EECC9-7B4C-7A4C-B1DE-B3B279902D4C}" type="slidenum">
              <a:rPr lang="en-US" altLang="ko-KR" sz="1200" b="0" smtClean="0">
                <a:latin typeface="굴림" charset="0"/>
                <a:ea typeface="굴림" charset="0"/>
                <a:cs typeface="굴림" charset="0"/>
              </a:rPr>
              <a:pPr eaLnBrk="1" hangingPunct="1">
                <a:defRPr/>
              </a:pPr>
              <a:t>29</a:t>
            </a:fld>
            <a:endParaRPr lang="en-US" altLang="ko-KR" sz="1200" b="0" smtClean="0">
              <a:latin typeface="굴림" charset="0"/>
              <a:ea typeface="굴림" charset="0"/>
              <a:cs typeface="굴림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ko-KR">
              <a:latin typeface="굴림" charset="0"/>
              <a:ea typeface="굴림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57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1pPr>
            <a:lvl2pPr marL="742950" indent="-285750" eaLnBrk="0" hangingPunct="0"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2pPr>
            <a:lvl3pPr marL="1143000" indent="-228600" eaLnBrk="0" hangingPunct="0"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3pPr>
            <a:lvl4pPr marL="1600200" indent="-228600" eaLnBrk="0" hangingPunct="0"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4pPr>
            <a:lvl5pPr marL="2057400" indent="-228600" eaLnBrk="0" hangingPunct="0"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9pPr>
          </a:lstStyle>
          <a:p>
            <a:pPr eaLnBrk="1" hangingPunct="1">
              <a:defRPr/>
            </a:pPr>
            <a:fld id="{9F347705-971E-2E4D-AAAC-6E67D9C6CC21}" type="slidenum">
              <a:rPr lang="en-US" altLang="ko-KR" sz="1200" b="0" smtClean="0">
                <a:latin typeface="굴림" charset="0"/>
                <a:ea typeface="굴림" charset="0"/>
                <a:cs typeface="굴림" charset="0"/>
              </a:rPr>
              <a:pPr eaLnBrk="1" hangingPunct="1">
                <a:defRPr/>
              </a:pPr>
              <a:t>21</a:t>
            </a:fld>
            <a:endParaRPr lang="en-US" altLang="ko-KR" sz="1200" b="0" smtClean="0">
              <a:latin typeface="굴림" charset="0"/>
              <a:ea typeface="굴림" charset="0"/>
              <a:cs typeface="굴림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ko-KR">
              <a:latin typeface="굴림" charset="0"/>
              <a:ea typeface="굴림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1pPr>
            <a:lvl2pPr marL="742950" indent="-285750" eaLnBrk="0" hangingPunct="0"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2pPr>
            <a:lvl3pPr marL="1143000" indent="-228600" eaLnBrk="0" hangingPunct="0"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3pPr>
            <a:lvl4pPr marL="1600200" indent="-228600" eaLnBrk="0" hangingPunct="0"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4pPr>
            <a:lvl5pPr marL="2057400" indent="-228600" eaLnBrk="0" hangingPunct="0"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9pPr>
          </a:lstStyle>
          <a:p>
            <a:pPr eaLnBrk="1" hangingPunct="1">
              <a:defRPr/>
            </a:pPr>
            <a:fld id="{3A7A5B23-283F-6943-B371-91ABD522DE34}" type="slidenum">
              <a:rPr lang="en-US" altLang="ko-KR" sz="1200" b="0" smtClean="0">
                <a:latin typeface="굴림" charset="0"/>
                <a:ea typeface="굴림" charset="0"/>
                <a:cs typeface="굴림" charset="0"/>
              </a:rPr>
              <a:pPr eaLnBrk="1" hangingPunct="1">
                <a:defRPr/>
              </a:pPr>
              <a:t>22</a:t>
            </a:fld>
            <a:endParaRPr lang="en-US" altLang="ko-KR" sz="1200" b="0" smtClean="0">
              <a:latin typeface="굴림" charset="0"/>
              <a:ea typeface="굴림" charset="0"/>
              <a:cs typeface="굴림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ko-KR">
              <a:latin typeface="굴림" charset="0"/>
              <a:ea typeface="굴림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1pPr>
            <a:lvl2pPr marL="742950" indent="-285750" eaLnBrk="0" hangingPunct="0"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2pPr>
            <a:lvl3pPr marL="1143000" indent="-228600" eaLnBrk="0" hangingPunct="0"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3pPr>
            <a:lvl4pPr marL="1600200" indent="-228600" eaLnBrk="0" hangingPunct="0"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4pPr>
            <a:lvl5pPr marL="2057400" indent="-228600" eaLnBrk="0" hangingPunct="0"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9pPr>
          </a:lstStyle>
          <a:p>
            <a:pPr eaLnBrk="1" hangingPunct="1">
              <a:defRPr/>
            </a:pPr>
            <a:fld id="{7A282B61-191E-9342-BD5D-E324A083A515}" type="slidenum">
              <a:rPr lang="en-US" altLang="ko-KR" sz="1200" b="0" smtClean="0">
                <a:latin typeface="굴림" charset="0"/>
                <a:ea typeface="굴림" charset="0"/>
                <a:cs typeface="굴림" charset="0"/>
              </a:rPr>
              <a:pPr eaLnBrk="1" hangingPunct="1">
                <a:defRPr/>
              </a:pPr>
              <a:t>23</a:t>
            </a:fld>
            <a:endParaRPr lang="en-US" altLang="ko-KR" sz="1200" b="0" smtClean="0">
              <a:latin typeface="굴림" charset="0"/>
              <a:ea typeface="굴림" charset="0"/>
              <a:cs typeface="굴림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ko-KR">
              <a:latin typeface="굴림" charset="0"/>
              <a:ea typeface="굴림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1pPr>
            <a:lvl2pPr marL="742950" indent="-285750" eaLnBrk="0" hangingPunct="0"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2pPr>
            <a:lvl3pPr marL="1143000" indent="-228600" eaLnBrk="0" hangingPunct="0"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3pPr>
            <a:lvl4pPr marL="1600200" indent="-228600" eaLnBrk="0" hangingPunct="0"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4pPr>
            <a:lvl5pPr marL="2057400" indent="-228600" eaLnBrk="0" hangingPunct="0"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9pPr>
          </a:lstStyle>
          <a:p>
            <a:pPr eaLnBrk="1" hangingPunct="1">
              <a:defRPr/>
            </a:pPr>
            <a:fld id="{750F032F-F9B1-F34F-834C-0F1ED254C29E}" type="slidenum">
              <a:rPr lang="en-US" altLang="ko-KR" sz="1200" b="0" smtClean="0">
                <a:latin typeface="굴림" charset="0"/>
                <a:ea typeface="굴림" charset="0"/>
                <a:cs typeface="굴림" charset="0"/>
              </a:rPr>
              <a:pPr eaLnBrk="1" hangingPunct="1">
                <a:defRPr/>
              </a:pPr>
              <a:t>24</a:t>
            </a:fld>
            <a:endParaRPr lang="en-US" altLang="ko-KR" sz="1200" b="0" smtClean="0">
              <a:latin typeface="굴림" charset="0"/>
              <a:ea typeface="굴림" charset="0"/>
              <a:cs typeface="굴림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ko-KR">
              <a:latin typeface="굴림" charset="0"/>
              <a:ea typeface="굴림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1pPr>
            <a:lvl2pPr marL="742950" indent="-285750" eaLnBrk="0" hangingPunct="0"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2pPr>
            <a:lvl3pPr marL="1143000" indent="-228600" eaLnBrk="0" hangingPunct="0"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3pPr>
            <a:lvl4pPr marL="1600200" indent="-228600" eaLnBrk="0" hangingPunct="0"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4pPr>
            <a:lvl5pPr marL="2057400" indent="-228600" eaLnBrk="0" hangingPunct="0"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9pPr>
          </a:lstStyle>
          <a:p>
            <a:pPr eaLnBrk="1" hangingPunct="1">
              <a:defRPr/>
            </a:pPr>
            <a:fld id="{C5198688-105A-584B-8B4E-2113901C8155}" type="slidenum">
              <a:rPr lang="en-US" altLang="ko-KR" sz="1200" b="0" smtClean="0">
                <a:latin typeface="굴림" charset="0"/>
                <a:ea typeface="굴림" charset="0"/>
                <a:cs typeface="굴림" charset="0"/>
              </a:rPr>
              <a:pPr eaLnBrk="1" hangingPunct="1">
                <a:defRPr/>
              </a:pPr>
              <a:t>25</a:t>
            </a:fld>
            <a:endParaRPr lang="en-US" altLang="ko-KR" sz="1200" b="0" smtClean="0">
              <a:latin typeface="굴림" charset="0"/>
              <a:ea typeface="굴림" charset="0"/>
              <a:cs typeface="굴림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ko-KR">
              <a:latin typeface="굴림" charset="0"/>
              <a:ea typeface="굴림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1pPr>
            <a:lvl2pPr marL="742950" indent="-285750" eaLnBrk="0" hangingPunct="0"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2pPr>
            <a:lvl3pPr marL="1143000" indent="-228600" eaLnBrk="0" hangingPunct="0"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3pPr>
            <a:lvl4pPr marL="1600200" indent="-228600" eaLnBrk="0" hangingPunct="0"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4pPr>
            <a:lvl5pPr marL="2057400" indent="-228600" eaLnBrk="0" hangingPunct="0"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9pPr>
          </a:lstStyle>
          <a:p>
            <a:pPr eaLnBrk="1" hangingPunct="1">
              <a:defRPr/>
            </a:pPr>
            <a:fld id="{1B166F31-926F-EB48-A6CD-908DA00570F8}" type="slidenum">
              <a:rPr lang="en-US" altLang="ko-KR" sz="1200" b="0" smtClean="0">
                <a:latin typeface="굴림" charset="0"/>
                <a:ea typeface="굴림" charset="0"/>
                <a:cs typeface="굴림" charset="0"/>
              </a:rPr>
              <a:pPr eaLnBrk="1" hangingPunct="1">
                <a:defRPr/>
              </a:pPr>
              <a:t>26</a:t>
            </a:fld>
            <a:endParaRPr lang="en-US" altLang="ko-KR" sz="1200" b="0" smtClean="0">
              <a:latin typeface="굴림" charset="0"/>
              <a:ea typeface="굴림" charset="0"/>
              <a:cs typeface="굴림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ko-KR">
              <a:latin typeface="굴림" charset="0"/>
              <a:ea typeface="굴림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>
              <a:buFontTx/>
              <a:buNone/>
              <a:defRPr lang="en-US" sz="4800" baseline="0" dirty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altLang="ko-KR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17. 11. 26.</a:t>
            </a:fld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date or details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altLang="ko-KR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altLang="ko-KR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altLang="ko-KR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17. 11. 26.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altLang="ko-KR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altLang="ko-KR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altLang="ko-KR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17. 11. 26.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altLang="ko-KR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altLang="ko-KR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altLang="ko-KR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altLang="ko-KR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17. 11. 26.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altLang="ko-KR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altLang="ko-KR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altLang="ko-KR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altLang="ko-KR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17. 11. 26.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altLang="ko-KR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altLang="ko-KR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altLang="ko-KR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altLang="ko-KR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>
              <a:buFontTx/>
              <a:buNone/>
              <a:defRPr sz="2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17. 11. 26.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Portrait with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altLang="ko-KR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altLang="ko-KR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altLang="ko-KR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altLang="ko-KR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17. 11. 26.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altLang="ko-KR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altLang="ko-KR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altLang="ko-KR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altLang="ko-KR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altLang="ko-KR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17. 11. 26.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andscape with 3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altLang="ko-KR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altLang="ko-KR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altLang="ko-KR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altLang="ko-KR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altLang="ko-KR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17. 11. 26.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altLang="ko-KR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17. 11. 26.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altLang="ko-KR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altLang="ko-KR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17. 11. 26.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altLang="ko-KR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>
              <a:buFontTx/>
              <a:buNone/>
              <a:defRPr sz="2400" i="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17. 11. 26.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altLang="ko-KR" smtClean="0"/>
              <a:t>Drag picture to placeholder or click icon to add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17. 11. 26.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/>
              <a:pPr/>
              <a:t>17. 11. 26.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/>
              <a:pPr/>
              <a:t>17. 11. 26.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7859937"/>
      </p:ext>
    </p:extLst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HY견고딕" charset="0"/>
                  <a:ea typeface="HY견고딕" charset="0"/>
                  <a:cs typeface="HY견고딕" charset="0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HY견고딕" charset="0"/>
                  <a:ea typeface="HY견고딕" charset="0"/>
                  <a:cs typeface="HY견고딕" charset="0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HY견고딕" charset="0"/>
                  <a:ea typeface="HY견고딕" charset="0"/>
                  <a:cs typeface="HY견고딕" charset="0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HY견고딕" charset="0"/>
                  <a:ea typeface="HY견고딕" charset="0"/>
                  <a:cs typeface="HY견고딕" charset="0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HY견고딕" charset="0"/>
                  <a:ea typeface="HY견고딕" charset="0"/>
                  <a:cs typeface="HY견고딕" charset="0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HY견고딕" charset="0"/>
                  <a:ea typeface="HY견고딕" charset="0"/>
                  <a:cs typeface="HY견고딕" charset="0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HY견고딕" charset="0"/>
                  <a:ea typeface="HY견고딕" charset="0"/>
                  <a:cs typeface="HY견고딕" charset="0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HY견고딕" charset="0"/>
                  <a:ea typeface="HY견고딕" charset="0"/>
                  <a:cs typeface="HY견고딕" charset="0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HY견고딕" charset="0"/>
                  <a:ea typeface="HY견고딕" charset="0"/>
                  <a:cs typeface="HY견고딕" charset="0"/>
                </a:defRPr>
              </a:lvl9pPr>
            </a:lstStyle>
            <a:p>
              <a:pPr algn="ctr" eaLnBrk="1" hangingPunct="1">
                <a:defRPr/>
              </a:pPr>
              <a:endParaRPr lang="en-US" altLang="ko-KR" smtClean="0">
                <a:solidFill>
                  <a:srgbClr val="FFFFFF"/>
                </a:solidFill>
                <a:latin typeface="Franklin Gothic Book" charset="0"/>
              </a:endParaRPr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 sz="3200" b="1">
                  <a:solidFill>
                    <a:schemeClr val="tx1"/>
                  </a:solidFill>
                  <a:latin typeface="HY견고딕" charset="0"/>
                  <a:ea typeface="HY견고딕" charset="0"/>
                  <a:cs typeface="HY견고딕" charset="0"/>
                </a:defRPr>
              </a:lvl1pPr>
              <a:lvl2pPr marL="742950" indent="-285750" eaLnBrk="0" hangingPunct="0">
                <a:defRPr kumimoji="1" sz="3200" b="1">
                  <a:solidFill>
                    <a:schemeClr val="tx1"/>
                  </a:solidFill>
                  <a:latin typeface="HY견고딕" charset="0"/>
                  <a:ea typeface="HY견고딕" charset="0"/>
                  <a:cs typeface="HY견고딕" charset="0"/>
                </a:defRPr>
              </a:lvl2pPr>
              <a:lvl3pPr marL="1143000" indent="-228600" eaLnBrk="0" hangingPunct="0">
                <a:defRPr kumimoji="1" sz="3200" b="1">
                  <a:solidFill>
                    <a:schemeClr val="tx1"/>
                  </a:solidFill>
                  <a:latin typeface="HY견고딕" charset="0"/>
                  <a:ea typeface="HY견고딕" charset="0"/>
                  <a:cs typeface="HY견고딕" charset="0"/>
                </a:defRPr>
              </a:lvl3pPr>
              <a:lvl4pPr marL="1600200" indent="-228600" eaLnBrk="0" hangingPunct="0">
                <a:defRPr kumimoji="1" sz="3200" b="1">
                  <a:solidFill>
                    <a:schemeClr val="tx1"/>
                  </a:solidFill>
                  <a:latin typeface="HY견고딕" charset="0"/>
                  <a:ea typeface="HY견고딕" charset="0"/>
                  <a:cs typeface="HY견고딕" charset="0"/>
                </a:defRPr>
              </a:lvl4pPr>
              <a:lvl5pPr marL="2057400" indent="-228600" eaLnBrk="0" hangingPunct="0">
                <a:defRPr kumimoji="1" sz="3200" b="1">
                  <a:solidFill>
                    <a:schemeClr val="tx1"/>
                  </a:solidFill>
                  <a:latin typeface="HY견고딕" charset="0"/>
                  <a:ea typeface="HY견고딕" charset="0"/>
                  <a:cs typeface="HY견고딕" charset="0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HY견고딕" charset="0"/>
                  <a:ea typeface="HY견고딕" charset="0"/>
                  <a:cs typeface="HY견고딕" charset="0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HY견고딕" charset="0"/>
                  <a:ea typeface="HY견고딕" charset="0"/>
                  <a:cs typeface="HY견고딕" charset="0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HY견고딕" charset="0"/>
                  <a:ea typeface="HY견고딕" charset="0"/>
                  <a:cs typeface="HY견고딕" charset="0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3200" b="1">
                  <a:solidFill>
                    <a:schemeClr val="tx1"/>
                  </a:solidFill>
                  <a:latin typeface="HY견고딕" charset="0"/>
                  <a:ea typeface="HY견고딕" charset="0"/>
                  <a:cs typeface="HY견고딕" charset="0"/>
                </a:defRPr>
              </a:lvl9pPr>
            </a:lstStyle>
            <a:p>
              <a:pPr algn="ctr" eaLnBrk="1" hangingPunct="1">
                <a:defRPr/>
              </a:pPr>
              <a:endParaRPr lang="en-US" altLang="ko-KR" smtClean="0">
                <a:solidFill>
                  <a:srgbClr val="FFFFFF"/>
                </a:solidFill>
                <a:latin typeface="Franklin Gothic Book" charset="0"/>
              </a:endParaRPr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1pPr>
            <a:lvl2pPr marL="742950" indent="-285750" eaLnBrk="0" hangingPunct="0"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2pPr>
            <a:lvl3pPr marL="1143000" indent="-228600" eaLnBrk="0" hangingPunct="0"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3pPr>
            <a:lvl4pPr marL="1600200" indent="-228600" eaLnBrk="0" hangingPunct="0"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4pPr>
            <a:lvl5pPr marL="2057400" indent="-228600" eaLnBrk="0" hangingPunct="0"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HY견고딕" charset="0"/>
                <a:ea typeface="HY견고딕" charset="0"/>
                <a:cs typeface="HY견고딕" charset="0"/>
              </a:defRPr>
            </a:lvl9pPr>
          </a:lstStyle>
          <a:p>
            <a:pPr algn="ctr" eaLnBrk="1" hangingPunct="1">
              <a:defRPr/>
            </a:pPr>
            <a:endParaRPr lang="en-US" altLang="ko-KR" smtClean="0">
              <a:solidFill>
                <a:srgbClr val="FFFFFF"/>
              </a:solidFill>
              <a:latin typeface="Franklin Gothic Book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990600" y="1017588"/>
            <a:ext cx="7178675" cy="483076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altLang="ko-KR">
              <a:solidFill>
                <a:srgbClr val="FFFFFF"/>
              </a:solidFill>
              <a:latin typeface="Franklin Gothic Book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>
              <a:lum contrast="12000"/>
              <a:grayscl/>
              <a:alphaModFix amt="20000"/>
            </a:blip>
            <a:srcRect/>
            <a:tile tx="0" ty="0" sx="100000" sy="100000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altLang="ko-KR">
              <a:solidFill>
                <a:srgbClr val="FFFFFF"/>
              </a:solidFill>
              <a:latin typeface="Franklin Gothic Book" charset="0"/>
            </a:endParaRPr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위대한 리더의 조건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4D70E374-86E1-CD41-A9EE-B58FB48E677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17405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altLang="ko-KR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17. 11. 26.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 to add full page picture</a:t>
            </a:r>
            <a:endParaRPr lang="en-US" i="0" baseline="0" dirty="0" smtClean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17. 11. 26.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altLang="ko-KR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>
              <a:buFontTx/>
              <a:buNone/>
              <a:defRPr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>
              <a:buFontTx/>
              <a:buNone/>
              <a:defRPr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altLang="ko-KR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altLang="ko-KR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17. 11. 26.</a:t>
            </a:fld>
            <a:endParaRPr lang="en-US" dirty="0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altLang="ko-KR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altLang="ko-KR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17. 11. 26.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altLang="ko-KR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altLang="ko-KR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17. 11. 26.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altLang="ko-KR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altLang="ko-KR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17. 11. 26.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altLang="ko-KR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altLang="ko-KR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altLang="ko-KR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17. 11. 26.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17. 11. 26.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hyperlink" Target="https://youtu.be/tedwRIZ1lbM" TargetMode="External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3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5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6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7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8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30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31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32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33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34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35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36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37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jpeg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3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4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4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chart" Target="../charts/char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4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4" Type="http://schemas.openxmlformats.org/officeDocument/2006/relationships/image" Target="../media/image9.jpeg"/><Relationship Id="rId5" Type="http://schemas.openxmlformats.org/officeDocument/2006/relationships/image" Target="../media/image55.jpeg"/><Relationship Id="rId6" Type="http://schemas.openxmlformats.org/officeDocument/2006/relationships/image" Target="../media/image56.jpeg"/><Relationship Id="rId7" Type="http://schemas.openxmlformats.org/officeDocument/2006/relationships/image" Target="../media/image57.jpe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178459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l="6255" r="6255"/>
          <a:stretch>
            <a:fillRect/>
          </a:stretch>
        </p:blipFill>
        <p:spPr/>
      </p:pic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ko-KR" altLang="en-US" sz="4000" dirty="0">
                <a:solidFill>
                  <a:srgbClr val="FF0000"/>
                </a:solidFill>
                <a:latin typeface="나눔고딕 ExtraBold"/>
                <a:ea typeface="나눔고딕 ExtraBold"/>
                <a:cs typeface="나눔고딕 ExtraBold"/>
              </a:rPr>
              <a:t>효과적인</a:t>
            </a:r>
            <a:r>
              <a:rPr lang="en-US" altLang="ko-KR" sz="4000" dirty="0">
                <a:solidFill>
                  <a:srgbClr val="FF0000"/>
                </a:solidFill>
                <a:latin typeface="나눔고딕 ExtraBold"/>
                <a:ea typeface="나눔고딕 ExtraBold"/>
                <a:cs typeface="나눔고딕 ExtraBold"/>
              </a:rPr>
              <a:t> </a:t>
            </a:r>
            <a:r>
              <a:rPr lang="ko-KR" altLang="en-US" sz="4000" dirty="0">
                <a:solidFill>
                  <a:srgbClr val="FF0000"/>
                </a:solidFill>
                <a:latin typeface="나눔고딕 ExtraBold"/>
                <a:ea typeface="나눔고딕 ExtraBold"/>
                <a:cs typeface="나눔고딕 ExtraBold"/>
              </a:rPr>
              <a:t>소통과</a:t>
            </a:r>
            <a:r>
              <a:rPr lang="en-US" altLang="ko-KR" sz="4000" dirty="0">
                <a:solidFill>
                  <a:srgbClr val="FF0000"/>
                </a:solidFill>
                <a:latin typeface="나눔고딕 ExtraBold"/>
                <a:ea typeface="나눔고딕 ExtraBold"/>
                <a:cs typeface="나눔고딕 ExtraBold"/>
              </a:rPr>
              <a:t> </a:t>
            </a:r>
            <a:br>
              <a:rPr lang="en-US" altLang="ko-KR" sz="4000" dirty="0">
                <a:solidFill>
                  <a:srgbClr val="FF0000"/>
                </a:solidFill>
                <a:latin typeface="나눔고딕 ExtraBold"/>
                <a:ea typeface="나눔고딕 ExtraBold"/>
                <a:cs typeface="나눔고딕 ExtraBold"/>
              </a:rPr>
            </a:br>
            <a:r>
              <a:rPr lang="ko-KR" altLang="en-US" sz="4000" dirty="0">
                <a:solidFill>
                  <a:srgbClr val="FF0000"/>
                </a:solidFill>
                <a:latin typeface="나눔고딕 ExtraBold"/>
                <a:ea typeface="나눔고딕 ExtraBold"/>
                <a:cs typeface="나눔고딕 ExtraBold"/>
              </a:rPr>
              <a:t>따뜻한</a:t>
            </a:r>
            <a:r>
              <a:rPr lang="en-US" altLang="ko-KR" sz="4000" dirty="0">
                <a:solidFill>
                  <a:srgbClr val="FF0000"/>
                </a:solidFill>
                <a:latin typeface="나눔고딕 ExtraBold"/>
                <a:ea typeface="나눔고딕 ExtraBold"/>
                <a:cs typeface="나눔고딕 ExtraBold"/>
              </a:rPr>
              <a:t> </a:t>
            </a:r>
            <a:r>
              <a:rPr lang="ko-KR" altLang="en-US" sz="4000" dirty="0">
                <a:solidFill>
                  <a:srgbClr val="FF0000"/>
                </a:solidFill>
                <a:latin typeface="나눔고딕 ExtraBold"/>
                <a:ea typeface="나눔고딕 ExtraBold"/>
                <a:cs typeface="나눔고딕 ExtraBold"/>
              </a:rPr>
              <a:t>공감의</a:t>
            </a:r>
            <a:r>
              <a:rPr lang="en-US" altLang="ko-KR" sz="4000" dirty="0">
                <a:solidFill>
                  <a:srgbClr val="FF0000"/>
                </a:solidFill>
                <a:latin typeface="나눔고딕 ExtraBold"/>
                <a:ea typeface="나눔고딕 ExtraBold"/>
                <a:cs typeface="나눔고딕 ExtraBold"/>
              </a:rPr>
              <a:t> </a:t>
            </a:r>
            <a:r>
              <a:rPr lang="ko-KR" altLang="en-US" sz="4000" dirty="0">
                <a:solidFill>
                  <a:srgbClr val="FF0000"/>
                </a:solidFill>
                <a:latin typeface="나눔고딕 ExtraBold"/>
                <a:ea typeface="나눔고딕 ExtraBold"/>
                <a:cs typeface="나눔고딕 ExtraBold"/>
              </a:rPr>
              <a:t>리더십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ko-KR" altLang="en-US" sz="2000" dirty="0" smtClean="0"/>
              <a:t>장신대 김도일교수</a:t>
            </a:r>
            <a:r>
              <a:rPr lang="en-US" altLang="ko-KR" sz="2000" dirty="0" smtClean="0"/>
              <a:t>	</a:t>
            </a:r>
            <a:r>
              <a:rPr lang="ko-KR" altLang="en-US" sz="2000" dirty="0" smtClean="0"/>
              <a:t>     </a:t>
            </a:r>
            <a:endParaRPr lang="en-US" altLang="ko-KR" sz="2000" dirty="0" smtClean="0"/>
          </a:p>
          <a:p>
            <a:pPr algn="ctr"/>
            <a:r>
              <a:rPr lang="ko-KR" altLang="en-US" sz="2000" dirty="0" smtClean="0"/>
              <a:t> </a:t>
            </a:r>
            <a:r>
              <a:rPr lang="en-US" altLang="ko-KR" sz="2000" dirty="0">
                <a:hlinkClick r:id="rId4"/>
              </a:rPr>
              <a:t>https://youtu.be/</a:t>
            </a:r>
            <a:r>
              <a:rPr lang="en-US" altLang="ko-KR" sz="2000" dirty="0" smtClean="0">
                <a:hlinkClick r:id="rId4"/>
              </a:rPr>
              <a:t>tedwRIZ1lbM</a:t>
            </a:r>
            <a:r>
              <a:rPr lang="ko-KR" altLang="en-US" sz="2000" dirty="0" smtClean="0"/>
              <a:t> </a:t>
            </a:r>
            <a:endParaRPr lang="en-US" sz="2000" dirty="0"/>
          </a:p>
        </p:txBody>
      </p:sp>
      <p:pic>
        <p:nvPicPr>
          <p:cNvPr id="3" name="Picture 2" descr="스크린샷 2017-11-26 오후 7.40.4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6934200" cy="5257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992" y="89647"/>
            <a:ext cx="8378643" cy="1143000"/>
          </a:xfrm>
        </p:spPr>
        <p:txBody>
          <a:bodyPr/>
          <a:lstStyle/>
          <a:p>
            <a:r>
              <a:rPr lang="ko-KR" altLang="en-US" sz="5400" dirty="0" smtClean="0"/>
              <a:t>소통을 위한 </a:t>
            </a:r>
            <a:r>
              <a:rPr lang="en-US" altLang="ko-KR" sz="5400" dirty="0" smtClean="0"/>
              <a:t>6</a:t>
            </a:r>
            <a:r>
              <a:rPr lang="ko-KR" altLang="en-US" sz="5400" dirty="0" smtClean="0"/>
              <a:t>가지 주요개념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Data\팽귄\사진\새로운미래\wholenewmi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1556792"/>
            <a:ext cx="7731874" cy="4907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07888" y="6464625"/>
            <a:ext cx="1703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>
              <a:defRPr/>
            </a:pPr>
            <a:r>
              <a:rPr lang="en-US" altLang="ko-KR" b="1" u="sng" dirty="0">
                <a:solidFill>
                  <a:schemeClr val="accent4">
                    <a:lumMod val="75000"/>
                  </a:schemeClr>
                </a:solidFill>
              </a:rPr>
              <a:t>Daniel H. Pink</a:t>
            </a:r>
          </a:p>
        </p:txBody>
      </p:sp>
    </p:spTree>
    <p:extLst>
      <p:ext uri="{BB962C8B-B14F-4D97-AF65-F5344CB8AC3E}">
        <p14:creationId xmlns:p14="http://schemas.microsoft.com/office/powerpoint/2010/main" val="357466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993" y="151664"/>
            <a:ext cx="8435512" cy="644566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AutoNum type="arabicPeriod"/>
            </a:pPr>
            <a:r>
              <a:rPr lang="en-US" sz="3200" dirty="0" smtClean="0">
                <a:solidFill>
                  <a:srgbClr val="FF0000"/>
                </a:solidFill>
                <a:latin typeface="나눔고딕 ExtraBold"/>
                <a:ea typeface="나눔고딕 ExtraBold"/>
                <a:cs typeface="나눔고딕 ExtraBold"/>
              </a:rPr>
              <a:t>기능 </a:t>
            </a:r>
            <a:r>
              <a:rPr lang="en-US" sz="3200" dirty="0">
                <a:solidFill>
                  <a:srgbClr val="FF0000"/>
                </a:solidFill>
                <a:latin typeface="나눔고딕 ExtraBold"/>
                <a:ea typeface="나눔고딕 ExtraBold"/>
                <a:cs typeface="나눔고딕 ExtraBold"/>
              </a:rPr>
              <a:t>/ 디자인 Design not only function</a:t>
            </a:r>
            <a:r>
              <a:rPr lang="en-US" sz="3200" dirty="0" smtClean="0">
                <a:solidFill>
                  <a:srgbClr val="FF0000"/>
                </a:solidFill>
                <a:latin typeface="나눔고딕 ExtraBold"/>
                <a:ea typeface="나눔고딕 ExtraBold"/>
                <a:cs typeface="나눔고딕 ExtraBold"/>
              </a:rPr>
              <a:t>.</a:t>
            </a:r>
            <a:endParaRPr lang="en-US" sz="3200" dirty="0">
              <a:solidFill>
                <a:srgbClr val="FF0000"/>
              </a:solidFill>
              <a:latin typeface="나눔고딕 ExtraBold"/>
              <a:ea typeface="나눔고딕 ExtraBold"/>
              <a:cs typeface="나눔고딕 ExtraBold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smtClean="0">
                <a:solidFill>
                  <a:srgbClr val="FF0000"/>
                </a:solidFill>
                <a:latin typeface="나눔고딕 ExtraBold"/>
                <a:ea typeface="나눔고딕 ExtraBold"/>
                <a:cs typeface="나눔고딕 ExtraBold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나눔고딕 ExtraBold"/>
                <a:ea typeface="나눔고딕 ExtraBold"/>
                <a:cs typeface="나눔고딕 ExtraBold"/>
              </a:rPr>
              <a:t>. 규범 / 이야기 Story not only argument.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smtClean="0">
                <a:solidFill>
                  <a:srgbClr val="FF0000"/>
                </a:solidFill>
                <a:latin typeface="나눔고딕 ExtraBold"/>
                <a:ea typeface="나눔고딕 ExtraBold"/>
                <a:cs typeface="나눔고딕 ExtraBold"/>
              </a:rPr>
              <a:t>3</a:t>
            </a:r>
            <a:r>
              <a:rPr lang="en-US" sz="3200" dirty="0">
                <a:solidFill>
                  <a:srgbClr val="FF0000"/>
                </a:solidFill>
                <a:latin typeface="나눔고딕 ExtraBold"/>
                <a:ea typeface="나눔고딕 ExtraBold"/>
                <a:cs typeface="나눔고딕 ExtraBold"/>
              </a:rPr>
              <a:t>. 초점/ 조화 Symphony not only focus</a:t>
            </a:r>
            <a:r>
              <a:rPr lang="en-US" sz="3200" dirty="0" smtClean="0">
                <a:solidFill>
                  <a:srgbClr val="FF0000"/>
                </a:solidFill>
                <a:latin typeface="나눔고딕 ExtraBold"/>
                <a:ea typeface="나눔고딕 ExtraBold"/>
                <a:cs typeface="나눔고딕 ExtraBold"/>
              </a:rPr>
              <a:t>.</a:t>
            </a:r>
            <a:endParaRPr lang="en-US" sz="3200" dirty="0">
              <a:solidFill>
                <a:srgbClr val="FF0000"/>
              </a:solidFill>
              <a:latin typeface="나눔고딕 ExtraBold"/>
              <a:ea typeface="나눔고딕 ExtraBold"/>
              <a:cs typeface="나눔고딕 ExtraBold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smtClean="0">
                <a:solidFill>
                  <a:srgbClr val="FF0000"/>
                </a:solidFill>
                <a:latin typeface="나눔고딕 ExtraBold"/>
                <a:ea typeface="나눔고딕 ExtraBold"/>
                <a:cs typeface="나눔고딕 ExtraBold"/>
              </a:rPr>
              <a:t>4</a:t>
            </a:r>
            <a:r>
              <a:rPr lang="en-US" sz="3200" dirty="0">
                <a:solidFill>
                  <a:srgbClr val="FF0000"/>
                </a:solidFill>
                <a:latin typeface="나눔고딕 ExtraBold"/>
                <a:ea typeface="나눔고딕 ExtraBold"/>
                <a:cs typeface="나눔고딕 ExtraBold"/>
              </a:rPr>
              <a:t>. 논리/ 공감 Empathy not only logic</a:t>
            </a:r>
            <a:r>
              <a:rPr lang="en-US" sz="3200" dirty="0" smtClean="0">
                <a:solidFill>
                  <a:srgbClr val="FF0000"/>
                </a:solidFill>
                <a:latin typeface="나눔고딕 ExtraBold"/>
                <a:ea typeface="나눔고딕 ExtraBold"/>
                <a:cs typeface="나눔고딕 ExtraBold"/>
              </a:rPr>
              <a:t>.</a:t>
            </a:r>
            <a:endParaRPr lang="en-US" sz="3200" dirty="0">
              <a:solidFill>
                <a:srgbClr val="FF0000"/>
              </a:solidFill>
              <a:latin typeface="나눔고딕 ExtraBold"/>
              <a:ea typeface="나눔고딕 ExtraBold"/>
              <a:cs typeface="나눔고딕 ExtraBold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smtClean="0">
                <a:solidFill>
                  <a:srgbClr val="FF0000"/>
                </a:solidFill>
                <a:latin typeface="나눔고딕 ExtraBold"/>
                <a:ea typeface="나눔고딕 ExtraBold"/>
                <a:cs typeface="나눔고딕 ExtraBold"/>
              </a:rPr>
              <a:t>5</a:t>
            </a:r>
            <a:r>
              <a:rPr lang="en-US" sz="3200" dirty="0">
                <a:solidFill>
                  <a:srgbClr val="FF0000"/>
                </a:solidFill>
                <a:latin typeface="나눔고딕 ExtraBold"/>
                <a:ea typeface="나눔고딕 ExtraBold"/>
                <a:cs typeface="나눔고딕 ExtraBold"/>
              </a:rPr>
              <a:t>. 진지함/ 놀이 Play not only </a:t>
            </a:r>
            <a:r>
              <a:rPr lang="en-US" sz="3200" dirty="0" smtClean="0">
                <a:solidFill>
                  <a:srgbClr val="FF0000"/>
                </a:solidFill>
                <a:latin typeface="나눔고딕 ExtraBold"/>
                <a:ea typeface="나눔고딕 ExtraBold"/>
                <a:cs typeface="나눔고딕 ExtraBold"/>
              </a:rPr>
              <a:t>seriousness</a:t>
            </a:r>
            <a:endParaRPr lang="en-US" sz="3200" dirty="0">
              <a:solidFill>
                <a:srgbClr val="FF0000"/>
              </a:solidFill>
              <a:latin typeface="나눔고딕 ExtraBold"/>
              <a:ea typeface="나눔고딕 ExtraBold"/>
              <a:cs typeface="나눔고딕 ExtraBold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smtClean="0">
                <a:solidFill>
                  <a:srgbClr val="FF0000"/>
                </a:solidFill>
                <a:latin typeface="나눔고딕 ExtraBold"/>
                <a:ea typeface="나눔고딕 ExtraBold"/>
                <a:cs typeface="나눔고딕 ExtraBold"/>
              </a:rPr>
              <a:t>6</a:t>
            </a:r>
            <a:r>
              <a:rPr lang="en-US" sz="3200" dirty="0">
                <a:solidFill>
                  <a:srgbClr val="FF0000"/>
                </a:solidFill>
                <a:latin typeface="나눔고딕 ExtraBold"/>
                <a:ea typeface="나눔고딕 ExtraBold"/>
                <a:cs typeface="나눔고딕 ExtraBold"/>
              </a:rPr>
              <a:t>. 성과/ 의미 Meaning not only </a:t>
            </a:r>
            <a:r>
              <a:rPr lang="en-US" sz="3200" dirty="0" smtClean="0">
                <a:solidFill>
                  <a:srgbClr val="FF0000"/>
                </a:solidFill>
                <a:latin typeface="나눔고딕 ExtraBold"/>
                <a:ea typeface="나눔고딕 ExtraBold"/>
                <a:cs typeface="나눔고딕 ExtraBold"/>
              </a:rPr>
              <a:t>accumulation</a:t>
            </a:r>
            <a:endParaRPr lang="en-US" sz="3200" dirty="0">
              <a:solidFill>
                <a:srgbClr val="FF0000"/>
              </a:solidFill>
              <a:latin typeface="나눔고딕 ExtraBold"/>
              <a:ea typeface="나눔고딕 ExtraBold"/>
              <a:cs typeface="나눔고딕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56550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36099"/>
            <a:ext cx="7583488" cy="1143000"/>
          </a:xfrm>
        </p:spPr>
        <p:txBody>
          <a:bodyPr>
            <a:normAutofit fontScale="90000"/>
          </a:bodyPr>
          <a:lstStyle/>
          <a:p>
            <a:r>
              <a:rPr lang="ko-KR" altLang="en-US" sz="4400" dirty="0"/>
              <a:t>효과적인 소통을 위한 교육목회 </a:t>
            </a:r>
            <a:r>
              <a:rPr lang="ko-KR" altLang="en-US" sz="4400" dirty="0" smtClean="0"/>
              <a:t>원리</a:t>
            </a:r>
            <a:r>
              <a:rPr lang="en-US" altLang="ko-KR" sz="4400" dirty="0" smtClean="0"/>
              <a:t>:</a:t>
            </a:r>
            <a:r>
              <a:rPr lang="ko-KR" altLang="en-US" sz="4400" dirty="0" smtClean="0"/>
              <a:t> </a:t>
            </a:r>
            <a:r>
              <a:rPr lang="en-US" sz="4400" dirty="0" smtClean="0"/>
              <a:t>3P </a:t>
            </a:r>
            <a:r>
              <a:rPr lang="ko-KR" altLang="en-US" sz="4400" dirty="0" smtClean="0"/>
              <a:t>원리를 적용하라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888" y="1739509"/>
            <a:ext cx="8678333" cy="451904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6600"/>
                </a:solidFill>
                <a:latin typeface="나눔고딕 ExtraBold"/>
                <a:ea typeface="나눔고딕 ExtraBold"/>
                <a:cs typeface="나눔고딕 ExtraBold"/>
              </a:rPr>
              <a:t>P</a:t>
            </a:r>
            <a:r>
              <a:rPr lang="en-US" sz="3600" dirty="0" smtClean="0">
                <a:solidFill>
                  <a:schemeClr val="tx1"/>
                </a:solidFill>
                <a:latin typeface="나눔고딕 ExtraBold"/>
                <a:ea typeface="나눔고딕 ExtraBold"/>
                <a:cs typeface="나눔고딕 ExtraBold"/>
              </a:rPr>
              <a:t>hilosophy </a:t>
            </a:r>
            <a:r>
              <a:rPr lang="ko-KR" altLang="en-US" sz="3600" dirty="0" smtClean="0">
                <a:solidFill>
                  <a:schemeClr val="tx1"/>
                </a:solidFill>
                <a:latin typeface="나눔고딕 ExtraBold"/>
                <a:ea typeface="나눔고딕 ExtraBold"/>
                <a:cs typeface="나눔고딕 ExtraBold"/>
              </a:rPr>
              <a:t>철학을 이해하고</a:t>
            </a:r>
            <a:r>
              <a:rPr lang="en-US" altLang="ko-KR" sz="3600" dirty="0" smtClean="0">
                <a:solidFill>
                  <a:schemeClr val="tx1"/>
                </a:solidFill>
                <a:latin typeface="나눔고딕 ExtraBold"/>
                <a:ea typeface="나눔고딕 ExtraBold"/>
                <a:cs typeface="나눔고딕 ExtraBold"/>
              </a:rPr>
              <a:t>/</a:t>
            </a:r>
            <a:r>
              <a:rPr lang="ko-KR" altLang="en-US" sz="3600" dirty="0" smtClean="0">
                <a:solidFill>
                  <a:schemeClr val="tx1"/>
                </a:solidFill>
                <a:latin typeface="나눔고딕 ExtraBold"/>
                <a:ea typeface="나눔고딕 ExtraBold"/>
                <a:cs typeface="나눔고딕 ExtraBold"/>
              </a:rPr>
              <a:t>교회론</a:t>
            </a:r>
            <a:r>
              <a:rPr lang="en-US" altLang="ko-KR" sz="3600" dirty="0" smtClean="0">
                <a:solidFill>
                  <a:schemeClr val="tx1"/>
                </a:solidFill>
                <a:latin typeface="나눔고딕 ExtraBold"/>
                <a:ea typeface="나눔고딕 ExtraBold"/>
                <a:cs typeface="나눔고딕 ExtraBold"/>
              </a:rPr>
              <a:t>(</a:t>
            </a:r>
            <a:r>
              <a:rPr lang="ko-KR" altLang="en-US" sz="3600" dirty="0" smtClean="0">
                <a:solidFill>
                  <a:schemeClr val="tx1"/>
                </a:solidFill>
                <a:latin typeface="나눔고딕 ExtraBold"/>
                <a:ea typeface="나눔고딕 ExtraBold"/>
                <a:cs typeface="나눔고딕 ExtraBold"/>
              </a:rPr>
              <a:t>신학</a:t>
            </a:r>
            <a:r>
              <a:rPr lang="en-US" altLang="ko-KR" sz="3600" dirty="0" smtClean="0">
                <a:solidFill>
                  <a:schemeClr val="tx1"/>
                </a:solidFill>
                <a:latin typeface="나눔고딕 ExtraBold"/>
                <a:ea typeface="나눔고딕 ExtraBold"/>
                <a:cs typeface="나눔고딕 ExtraBold"/>
              </a:rPr>
              <a:t>)</a:t>
            </a:r>
            <a:r>
              <a:rPr lang="ko-KR" altLang="en-US" sz="3600" dirty="0" smtClean="0">
                <a:solidFill>
                  <a:schemeClr val="tx1"/>
                </a:solidFill>
                <a:latin typeface="나눔고딕 ExtraBold"/>
                <a:ea typeface="나눔고딕 ExtraBold"/>
                <a:cs typeface="나눔고딕 ExtraBold"/>
              </a:rPr>
              <a:t>을 이해하라</a:t>
            </a:r>
            <a:endParaRPr lang="en-US" sz="3600" dirty="0" smtClean="0">
              <a:solidFill>
                <a:schemeClr val="tx1"/>
              </a:solidFill>
              <a:latin typeface="나눔고딕 ExtraBold"/>
              <a:ea typeface="나눔고딕 ExtraBold"/>
              <a:cs typeface="나눔고딕 ExtraBold"/>
            </a:endParaRPr>
          </a:p>
          <a:p>
            <a:r>
              <a:rPr lang="en-US" sz="3600" dirty="0" smtClean="0">
                <a:solidFill>
                  <a:srgbClr val="FF6600"/>
                </a:solidFill>
                <a:latin typeface="나눔고딕 ExtraBold"/>
                <a:ea typeface="나눔고딕 ExtraBold"/>
                <a:cs typeface="나눔고딕 ExtraBold"/>
              </a:rPr>
              <a:t>P</a:t>
            </a:r>
            <a:r>
              <a:rPr lang="en-US" sz="3600" dirty="0" smtClean="0">
                <a:solidFill>
                  <a:schemeClr val="tx1"/>
                </a:solidFill>
                <a:latin typeface="나눔고딕 ExtraBold"/>
                <a:ea typeface="나눔고딕 ExtraBold"/>
                <a:cs typeface="나눔고딕 ExtraBold"/>
              </a:rPr>
              <a:t>rinciple</a:t>
            </a:r>
            <a:r>
              <a:rPr lang="ko-KR" altLang="en-US" sz="3600" dirty="0" smtClean="0">
                <a:solidFill>
                  <a:schemeClr val="tx1"/>
                </a:solidFill>
                <a:latin typeface="나눔고딕 ExtraBold"/>
                <a:ea typeface="나눔고딕 ExtraBold"/>
                <a:cs typeface="나눔고딕 ExtraBold"/>
              </a:rPr>
              <a:t> </a:t>
            </a:r>
            <a:r>
              <a:rPr lang="ko-KR" altLang="en-US" sz="3600" dirty="0" smtClean="0">
                <a:solidFill>
                  <a:schemeClr val="tx1"/>
                </a:solidFill>
                <a:latin typeface="나눔고딕 ExtraBold"/>
                <a:ea typeface="나눔고딕 ExtraBold"/>
                <a:cs typeface="나눔고딕 ExtraBold"/>
              </a:rPr>
              <a:t>원리를 찾은 후</a:t>
            </a:r>
            <a:r>
              <a:rPr lang="en-US" altLang="ko-KR" sz="3600" dirty="0" smtClean="0">
                <a:solidFill>
                  <a:schemeClr val="tx1"/>
                </a:solidFill>
                <a:latin typeface="나눔고딕 ExtraBold"/>
                <a:ea typeface="나눔고딕 ExtraBold"/>
                <a:cs typeface="나눔고딕 ExtraBold"/>
              </a:rPr>
              <a:t>/</a:t>
            </a:r>
            <a:r>
              <a:rPr lang="ko-KR" altLang="en-US" sz="3600" dirty="0" smtClean="0">
                <a:solidFill>
                  <a:schemeClr val="tx1"/>
                </a:solidFill>
                <a:latin typeface="나눔고딕 ExtraBold"/>
                <a:ea typeface="나눔고딕 ExtraBold"/>
                <a:cs typeface="나눔고딕 ExtraBold"/>
              </a:rPr>
              <a:t>신뢰를 얻는 것이 먼저</a:t>
            </a:r>
            <a:r>
              <a:rPr lang="en-US" altLang="ko-KR" sz="3600" dirty="0" smtClean="0">
                <a:solidFill>
                  <a:schemeClr val="tx1"/>
                </a:solidFill>
                <a:latin typeface="나눔고딕 ExtraBold"/>
                <a:ea typeface="나눔고딕 ExtraBold"/>
                <a:cs typeface="나눔고딕 ExtraBold"/>
              </a:rPr>
              <a:t>,</a:t>
            </a:r>
            <a:r>
              <a:rPr lang="ko-KR" altLang="en-US" sz="3600" dirty="0" smtClean="0">
                <a:solidFill>
                  <a:schemeClr val="tx1"/>
                </a:solidFill>
                <a:latin typeface="나눔고딕 ExtraBold"/>
                <a:ea typeface="나눔고딕 ExtraBold"/>
                <a:cs typeface="나눔고딕 ExtraBold"/>
              </a:rPr>
              <a:t> 그리고 교회는 마을의 마당이 되라</a:t>
            </a:r>
            <a:endParaRPr lang="en-US" sz="3600" dirty="0" smtClean="0">
              <a:solidFill>
                <a:schemeClr val="tx1"/>
              </a:solidFill>
              <a:latin typeface="나눔고딕 ExtraBold"/>
              <a:ea typeface="나눔고딕 ExtraBold"/>
              <a:cs typeface="나눔고딕 ExtraBold"/>
            </a:endParaRPr>
          </a:p>
          <a:p>
            <a:r>
              <a:rPr lang="en-US" sz="3600" dirty="0" smtClean="0">
                <a:solidFill>
                  <a:srgbClr val="FF6600"/>
                </a:solidFill>
                <a:latin typeface="나눔고딕 ExtraBold"/>
                <a:ea typeface="나눔고딕 ExtraBold"/>
                <a:cs typeface="나눔고딕 ExtraBold"/>
              </a:rPr>
              <a:t>P</a:t>
            </a:r>
            <a:r>
              <a:rPr lang="en-US" sz="3600" dirty="0" smtClean="0">
                <a:solidFill>
                  <a:schemeClr val="tx1"/>
                </a:solidFill>
                <a:latin typeface="나눔고딕 ExtraBold"/>
                <a:ea typeface="나눔고딕 ExtraBold"/>
                <a:cs typeface="나눔고딕 ExtraBold"/>
              </a:rPr>
              <a:t>rogram</a:t>
            </a:r>
            <a:r>
              <a:rPr lang="ko-KR" altLang="en-US" sz="3600" dirty="0" smtClean="0">
                <a:solidFill>
                  <a:schemeClr val="tx1"/>
                </a:solidFill>
                <a:latin typeface="나눔고딕 ExtraBold"/>
                <a:ea typeface="나눔고딕 ExtraBold"/>
                <a:cs typeface="나눔고딕 ExtraBold"/>
              </a:rPr>
              <a:t> </a:t>
            </a:r>
            <a:r>
              <a:rPr lang="ko-KR" altLang="en-US" sz="3600" dirty="0" smtClean="0">
                <a:solidFill>
                  <a:schemeClr val="tx1"/>
                </a:solidFill>
                <a:latin typeface="나눔고딕 ExtraBold"/>
                <a:ea typeface="나눔고딕 ExtraBold"/>
                <a:cs typeface="나눔고딕 ExtraBold"/>
              </a:rPr>
              <a:t>프로그램을 만들라</a:t>
            </a:r>
            <a:r>
              <a:rPr lang="en-US" altLang="ko-KR" sz="3600" dirty="0" smtClean="0">
                <a:solidFill>
                  <a:schemeClr val="tx1"/>
                </a:solidFill>
                <a:latin typeface="나눔고딕 ExtraBold"/>
                <a:ea typeface="나눔고딕 ExtraBold"/>
                <a:cs typeface="나눔고딕 ExtraBold"/>
              </a:rPr>
              <a:t>/</a:t>
            </a:r>
            <a:r>
              <a:rPr lang="ko-KR" altLang="en-US" sz="3600" dirty="0" smtClean="0">
                <a:solidFill>
                  <a:schemeClr val="tx1"/>
                </a:solidFill>
                <a:latin typeface="나눔고딕 ExtraBold"/>
                <a:ea typeface="나눔고딕 ExtraBold"/>
                <a:cs typeface="나눔고딕 ExtraBold"/>
              </a:rPr>
              <a:t>할수 있는 간단한 것 부터 실행하라</a:t>
            </a:r>
            <a:endParaRPr lang="en-US" sz="3600" dirty="0">
              <a:solidFill>
                <a:schemeClr val="tx1"/>
              </a:solidFill>
              <a:latin typeface="나눔고딕 ExtraBold"/>
              <a:ea typeface="나눔고딕 ExtraBold"/>
              <a:cs typeface="나눔고딕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146169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56" y="89647"/>
            <a:ext cx="8625073" cy="575018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1.</a:t>
            </a:r>
            <a:r>
              <a:rPr lang="ko-KR" altLang="en-US" sz="3200" b="1" dirty="0" smtClean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 적게 가르쳐 더 </a:t>
            </a:r>
            <a:r>
              <a:rPr lang="en-US" altLang="ko-KR" sz="3200" b="1" dirty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 </a:t>
            </a:r>
            <a:r>
              <a:rPr lang="ko-KR" altLang="en-US" sz="3200" b="1" dirty="0" smtClean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많이 배우게 </a:t>
            </a:r>
            <a:r>
              <a:rPr lang="en-US" altLang="ko-KR" sz="3200" b="1" dirty="0" smtClean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Teach less for more</a:t>
            </a:r>
            <a:br>
              <a:rPr lang="en-US" altLang="ko-KR" sz="3200" b="1" dirty="0" smtClean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</a:br>
            <a:r>
              <a:rPr lang="en-US" altLang="ko-KR" sz="3200" b="1" dirty="0" smtClean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2.</a:t>
            </a:r>
            <a:r>
              <a:rPr lang="ko-KR" altLang="en-US" sz="3200" b="1" dirty="0" smtClean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 직접 경험</a:t>
            </a:r>
            <a:r>
              <a:rPr lang="en-US" altLang="ko-KR" sz="3200" b="1" dirty="0" smtClean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-</a:t>
            </a:r>
            <a:r>
              <a:rPr lang="ko-KR" altLang="en-US" sz="3200" b="1" dirty="0" smtClean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 참여</a:t>
            </a:r>
            <a:r>
              <a:rPr lang="en-US" altLang="ko-KR" sz="3200" b="1" dirty="0" smtClean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-</a:t>
            </a:r>
            <a:r>
              <a:rPr lang="ko-KR" altLang="en-US" sz="3200" b="1" dirty="0" smtClean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이미지</a:t>
            </a:r>
            <a:r>
              <a:rPr lang="en-US" altLang="ko-KR" sz="3200" b="1" dirty="0" smtClean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-</a:t>
            </a:r>
            <a:r>
              <a:rPr lang="ko-KR" altLang="en-US" sz="3200" b="1" dirty="0" smtClean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연결 </a:t>
            </a:r>
            <a:r>
              <a:rPr lang="en-US" altLang="ko-KR" sz="3200" b="1" dirty="0" smtClean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EPIC</a:t>
            </a:r>
            <a:br>
              <a:rPr lang="en-US" altLang="ko-KR" sz="3200" b="1" dirty="0" smtClean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</a:br>
            <a:r>
              <a:rPr lang="en-US" altLang="ko-KR" sz="3200" b="1" dirty="0" smtClean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3.</a:t>
            </a:r>
            <a:r>
              <a:rPr lang="ko-KR" altLang="en-US" sz="3200" b="1" dirty="0" smtClean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 소통은</a:t>
            </a:r>
            <a:r>
              <a:rPr lang="en-US" altLang="ko-KR" sz="3200" b="1" dirty="0" smtClean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 </a:t>
            </a:r>
            <a:r>
              <a:rPr lang="ko-KR" altLang="en-US" sz="3200" b="1" dirty="0" smtClean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공감할 때 </a:t>
            </a:r>
            <a:r>
              <a:rPr lang="en-US" altLang="ko-KR" sz="3200" b="1" dirty="0" smtClean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Communication</a:t>
            </a:r>
            <a:br>
              <a:rPr lang="en-US" altLang="ko-KR" sz="3200" b="1" dirty="0" smtClean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</a:br>
            <a:r>
              <a:rPr lang="en-US" altLang="ko-KR" sz="3200" b="1" dirty="0" smtClean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4.</a:t>
            </a:r>
            <a:r>
              <a:rPr lang="ko-KR" altLang="en-US" sz="3200" b="1" dirty="0" smtClean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 오감을 통하여</a:t>
            </a:r>
            <a:r>
              <a:rPr lang="en-US" altLang="ko-KR" sz="3200" b="1" dirty="0" smtClean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 Feel</a:t>
            </a:r>
            <a:r>
              <a:rPr lang="ko-KR" altLang="en-US" sz="3200" b="1" dirty="0" smtClean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 </a:t>
            </a:r>
            <a:r>
              <a:rPr lang="en-US" altLang="ko-KR" sz="3200" b="1" dirty="0" smtClean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yourself</a:t>
            </a:r>
            <a:br>
              <a:rPr lang="en-US" altLang="ko-KR" sz="3200" b="1" dirty="0" smtClean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</a:br>
            <a:r>
              <a:rPr lang="en-US" altLang="ko-KR" sz="3200" b="1" dirty="0" smtClean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5.</a:t>
            </a:r>
            <a:r>
              <a:rPr lang="ko-KR" altLang="en-US" sz="3200" b="1" dirty="0" smtClean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 놀다 스스로 배우게</a:t>
            </a:r>
            <a:r>
              <a:rPr lang="en-US" altLang="ko-KR" sz="3200" b="1" dirty="0" smtClean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 Play=learn</a:t>
            </a:r>
            <a:br>
              <a:rPr lang="en-US" altLang="ko-KR" sz="3200" b="1" dirty="0" smtClean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</a:br>
            <a:r>
              <a:rPr lang="en-US" altLang="ko-KR" sz="3200" b="1" dirty="0" smtClean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6. </a:t>
            </a:r>
            <a:r>
              <a:rPr lang="ko-KR" altLang="en-US" sz="3200" b="1" dirty="0" smtClean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공동체의 전통 속에서 </a:t>
            </a:r>
            <a:r>
              <a:rPr lang="en-US" altLang="ko-KR" sz="3200" b="1" dirty="0" smtClean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Tradition of community</a:t>
            </a:r>
            <a:br>
              <a:rPr lang="en-US" altLang="ko-KR" sz="3200" b="1" dirty="0" smtClean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</a:br>
            <a:r>
              <a:rPr lang="en-US" altLang="ko-KR" sz="3200" b="1" dirty="0" smtClean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7. </a:t>
            </a:r>
            <a:r>
              <a:rPr lang="ko-KR" altLang="en-US" sz="3200" b="1" dirty="0" smtClean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창발적 미래 설계 </a:t>
            </a:r>
            <a:r>
              <a:rPr lang="en-US" altLang="ko-KR" sz="3200" b="1" dirty="0" smtClean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Plan </a:t>
            </a:r>
            <a:r>
              <a:rPr lang="en-US" altLang="ko-KR" sz="3200" b="1" dirty="0" smtClean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with </a:t>
            </a:r>
            <a:r>
              <a:rPr lang="en-US" altLang="ko-KR" sz="3200" b="1" dirty="0" smtClean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creativity</a:t>
            </a:r>
            <a:endParaRPr lang="en-US" sz="3200" b="1" dirty="0">
              <a:solidFill>
                <a:schemeClr val="tx1"/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5638800"/>
            <a:ext cx="74394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800" b="1" dirty="0" smtClean="0">
                <a:solidFill>
                  <a:srgbClr val="FF0000"/>
                </a:solidFill>
                <a:latin typeface="나눔고딕"/>
                <a:ea typeface="나눔고딕"/>
                <a:cs typeface="나눔고딕"/>
              </a:rPr>
              <a:t>효과적인 소통의 </a:t>
            </a:r>
            <a:r>
              <a:rPr lang="en-US" altLang="ko-KR" sz="4800" b="1" dirty="0" smtClean="0">
                <a:solidFill>
                  <a:srgbClr val="FF0000"/>
                </a:solidFill>
                <a:latin typeface="나눔고딕"/>
                <a:ea typeface="나눔고딕"/>
                <a:cs typeface="나눔고딕"/>
              </a:rPr>
              <a:t>7</a:t>
            </a:r>
            <a:r>
              <a:rPr lang="ko-KR" altLang="en-US" sz="4800" b="1" dirty="0" smtClean="0">
                <a:solidFill>
                  <a:srgbClr val="FF0000"/>
                </a:solidFill>
                <a:latin typeface="나눔고딕"/>
                <a:ea typeface="나눔고딕"/>
                <a:cs typeface="나눔고딕"/>
              </a:rPr>
              <a:t>가지 원칙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68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소통은 일방통행이 아니다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097" y="1430179"/>
            <a:ext cx="8655653" cy="3733800"/>
          </a:xfrm>
        </p:spPr>
        <p:txBody>
          <a:bodyPr>
            <a:noAutofit/>
          </a:bodyPr>
          <a:lstStyle/>
          <a:p>
            <a:r>
              <a:rPr lang="ko-KR" altLang="en-US" sz="4400" dirty="0" smtClean="0">
                <a:solidFill>
                  <a:srgbClr val="FF0000"/>
                </a:solidFill>
                <a:latin typeface="나눔고딕 ExtraBold"/>
                <a:ea typeface="나눔고딕 ExtraBold"/>
                <a:cs typeface="나눔고딕 ExtraBold"/>
              </a:rPr>
              <a:t>멈추고</a:t>
            </a:r>
            <a:endParaRPr lang="en-US" altLang="ko-KR" sz="4400" dirty="0" smtClean="0">
              <a:solidFill>
                <a:srgbClr val="FF0000"/>
              </a:solidFill>
              <a:latin typeface="나눔고딕 ExtraBold"/>
              <a:ea typeface="나눔고딕 ExtraBold"/>
              <a:cs typeface="나눔고딕 ExtraBold"/>
            </a:endParaRPr>
          </a:p>
          <a:p>
            <a:r>
              <a:rPr lang="ko-KR" altLang="en-US" sz="4400" dirty="0" smtClean="0">
                <a:solidFill>
                  <a:srgbClr val="FF0000"/>
                </a:solidFill>
                <a:latin typeface="나눔고딕 ExtraBold"/>
                <a:ea typeface="나눔고딕 ExtraBold"/>
                <a:cs typeface="나눔고딕 ExtraBold"/>
              </a:rPr>
              <a:t>듣고</a:t>
            </a:r>
            <a:endParaRPr lang="en-US" altLang="ko-KR" sz="4400" dirty="0" smtClean="0">
              <a:solidFill>
                <a:srgbClr val="FF0000"/>
              </a:solidFill>
              <a:latin typeface="나눔고딕 ExtraBold"/>
              <a:ea typeface="나눔고딕 ExtraBold"/>
              <a:cs typeface="나눔고딕 ExtraBold"/>
            </a:endParaRPr>
          </a:p>
          <a:p>
            <a:r>
              <a:rPr lang="ko-KR" altLang="en-US" sz="4400" dirty="0" smtClean="0">
                <a:solidFill>
                  <a:srgbClr val="FF0000"/>
                </a:solidFill>
                <a:latin typeface="나눔고딕 ExtraBold"/>
                <a:ea typeface="나눔고딕 ExtraBold"/>
                <a:cs typeface="나눔고딕 ExtraBold"/>
              </a:rPr>
              <a:t>생각한 후에</a:t>
            </a:r>
            <a:endParaRPr lang="en-US" altLang="ko-KR" sz="4400" dirty="0" smtClean="0">
              <a:solidFill>
                <a:srgbClr val="FF0000"/>
              </a:solidFill>
              <a:latin typeface="나눔고딕 ExtraBold"/>
              <a:ea typeface="나눔고딕 ExtraBold"/>
              <a:cs typeface="나눔고딕 ExtraBold"/>
            </a:endParaRPr>
          </a:p>
          <a:p>
            <a:r>
              <a:rPr lang="ko-KR" altLang="en-US" sz="4400" dirty="0" smtClean="0">
                <a:solidFill>
                  <a:srgbClr val="FF0000"/>
                </a:solidFill>
                <a:latin typeface="나눔고딕 ExtraBold"/>
                <a:ea typeface="나눔고딕 ExtraBold"/>
                <a:cs typeface="나눔고딕 ExtraBold"/>
              </a:rPr>
              <a:t>말하라</a:t>
            </a:r>
            <a:endParaRPr lang="en-US" altLang="ko-KR" sz="4400" dirty="0" smtClean="0">
              <a:solidFill>
                <a:srgbClr val="FF0000"/>
              </a:solidFill>
              <a:latin typeface="나눔고딕 ExtraBold"/>
              <a:ea typeface="나눔고딕 ExtraBold"/>
              <a:cs typeface="나눔고딕 ExtraBold"/>
            </a:endParaRPr>
          </a:p>
          <a:p>
            <a:endParaRPr lang="en-US" sz="3600" dirty="0">
              <a:solidFill>
                <a:srgbClr val="FF0000"/>
              </a:solidFill>
              <a:latin typeface="나눔고딕 ExtraBold"/>
              <a:ea typeface="나눔고딕 ExtraBold"/>
              <a:cs typeface="나눔고딕 ExtraBold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나눔고딕 ExtraBold"/>
                <a:ea typeface="나눔고딕 ExtraBold"/>
                <a:cs typeface="나눔고딕 ExtraBold"/>
              </a:rPr>
              <a:t>Stop-Listen-Think-Speak (</a:t>
            </a:r>
            <a:r>
              <a:rPr lang="ko-KR" altLang="en-US" dirty="0" smtClean="0">
                <a:solidFill>
                  <a:srgbClr val="FF0000"/>
                </a:solidFill>
                <a:latin typeface="나눔고딕 ExtraBold"/>
                <a:ea typeface="나눔고딕 ExtraBold"/>
                <a:cs typeface="나눔고딕 ExtraBold"/>
              </a:rPr>
              <a:t>메노나이트 평화교육</a:t>
            </a:r>
            <a:r>
              <a:rPr lang="en-US" altLang="ko-KR" dirty="0" smtClean="0">
                <a:solidFill>
                  <a:srgbClr val="FF0000"/>
                </a:solidFill>
                <a:latin typeface="나눔고딕 ExtraBold"/>
                <a:ea typeface="나눔고딕 ExtraBold"/>
                <a:cs typeface="나눔고딕 ExtraBold"/>
              </a:rPr>
              <a:t>)</a:t>
            </a:r>
            <a:endParaRPr lang="en-US" dirty="0">
              <a:solidFill>
                <a:srgbClr val="FF0000"/>
              </a:solidFill>
              <a:latin typeface="나눔고딕 ExtraBold"/>
              <a:ea typeface="나눔고딕 ExtraBold"/>
              <a:cs typeface="나눔고딕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0768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6600" dirty="0" smtClean="0">
                <a:solidFill>
                  <a:schemeClr val="bg1">
                    <a:lumMod val="95000"/>
                  </a:schemeClr>
                </a:solidFill>
              </a:rPr>
              <a:t>다양한 소통 방식</a:t>
            </a:r>
            <a:endParaRPr lang="en-US" sz="6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993" y="1600201"/>
            <a:ext cx="8174608" cy="4390478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altLang="ko-KR" sz="5400" dirty="0" smtClean="0">
                <a:solidFill>
                  <a:schemeClr val="tx1"/>
                </a:solidFill>
                <a:latin typeface="나눔고딕 ExtraBold"/>
                <a:ea typeface="나눔고딕 ExtraBold"/>
                <a:cs typeface="나눔고딕 ExtraBold"/>
              </a:rPr>
              <a:t>1.</a:t>
            </a:r>
            <a:r>
              <a:rPr lang="ko-KR" altLang="en-US" sz="5400" dirty="0" smtClean="0">
                <a:solidFill>
                  <a:schemeClr val="tx1"/>
                </a:solidFill>
                <a:latin typeface="나눔고딕 ExtraBold"/>
                <a:ea typeface="나눔고딕 ExtraBold"/>
                <a:cs typeface="나눔고딕 ExtraBold"/>
              </a:rPr>
              <a:t> 신념형성</a:t>
            </a:r>
            <a:r>
              <a:rPr lang="en-US" altLang="ko-KR" sz="5400" dirty="0" smtClean="0">
                <a:solidFill>
                  <a:schemeClr val="tx1"/>
                </a:solidFill>
                <a:latin typeface="나눔고딕 ExtraBold"/>
                <a:ea typeface="나눔고딕 ExtraBold"/>
                <a:cs typeface="나눔고딕 ExtraBold"/>
              </a:rPr>
              <a:t>(Belief</a:t>
            </a:r>
            <a:r>
              <a:rPr lang="ko-KR" altLang="en-US" sz="5400" dirty="0" smtClean="0">
                <a:solidFill>
                  <a:schemeClr val="tx1"/>
                </a:solidFill>
                <a:latin typeface="나눔고딕 ExtraBold"/>
                <a:ea typeface="나눔고딕 ExtraBold"/>
                <a:cs typeface="나눔고딕 ExtraBold"/>
              </a:rPr>
              <a:t> </a:t>
            </a:r>
            <a:r>
              <a:rPr lang="en-US" altLang="ko-KR" sz="5400" dirty="0" smtClean="0">
                <a:solidFill>
                  <a:schemeClr val="tx1"/>
                </a:solidFill>
                <a:latin typeface="나눔고딕 ExtraBold"/>
                <a:ea typeface="나눔고딕 ExtraBold"/>
                <a:cs typeface="나눔고딕 ExtraBold"/>
              </a:rPr>
              <a:t>formation</a:t>
            </a:r>
            <a:r>
              <a:rPr lang="en-US" altLang="ko-KR" sz="5400" dirty="0" smtClean="0">
                <a:solidFill>
                  <a:schemeClr val="tx1"/>
                </a:solidFill>
                <a:latin typeface="나눔고딕 ExtraBold"/>
                <a:ea typeface="나눔고딕 ExtraBold"/>
                <a:cs typeface="나눔고딕 ExtraBold"/>
              </a:rPr>
              <a:t>)</a:t>
            </a:r>
            <a:endParaRPr lang="en-US" altLang="ko-KR" sz="5400" dirty="0">
              <a:solidFill>
                <a:schemeClr val="tx1"/>
              </a:solidFill>
              <a:latin typeface="나눔고딕 ExtraBold"/>
              <a:ea typeface="나눔고딕 ExtraBold"/>
              <a:cs typeface="나눔고딕 ExtraBold"/>
            </a:endParaRPr>
          </a:p>
          <a:p>
            <a:pPr marL="0" indent="0" algn="r">
              <a:buNone/>
            </a:pPr>
            <a:endParaRPr lang="en-US" altLang="ko-KR" sz="5400" dirty="0" smtClean="0">
              <a:solidFill>
                <a:schemeClr val="tx1"/>
              </a:solidFill>
              <a:latin typeface="나눔고딕 ExtraBold"/>
              <a:ea typeface="나눔고딕 ExtraBold"/>
              <a:cs typeface="나눔고딕 ExtraBold"/>
            </a:endParaRPr>
          </a:p>
          <a:p>
            <a:pPr marL="0" indent="0" algn="r">
              <a:buNone/>
            </a:pPr>
            <a:endParaRPr lang="en-US" altLang="ko-KR" sz="5400" dirty="0">
              <a:solidFill>
                <a:schemeClr val="tx1"/>
              </a:solidFill>
              <a:latin typeface="나눔고딕 ExtraBold"/>
              <a:ea typeface="나눔고딕 ExtraBold"/>
              <a:cs typeface="나눔고딕 ExtraBold"/>
            </a:endParaRPr>
          </a:p>
          <a:p>
            <a:pPr marL="0" indent="0" algn="r">
              <a:buNone/>
            </a:pPr>
            <a:r>
              <a:rPr lang="ko-KR" altLang="en-US" sz="5400" dirty="0" smtClean="0">
                <a:solidFill>
                  <a:schemeClr val="tx1"/>
                </a:solidFill>
                <a:latin typeface="나눔고딕 ExtraBold"/>
                <a:ea typeface="나눔고딕 ExtraBold"/>
                <a:cs typeface="나눔고딕 ExtraBold"/>
              </a:rPr>
              <a:t>설교와 </a:t>
            </a:r>
            <a:r>
              <a:rPr lang="ko-KR" altLang="en-US" sz="5400" dirty="0" smtClean="0">
                <a:solidFill>
                  <a:schemeClr val="tx1"/>
                </a:solidFill>
                <a:latin typeface="나눔고딕 ExtraBold"/>
                <a:ea typeface="나눔고딕 ExtraBold"/>
                <a:cs typeface="나눔고딕 ExtraBold"/>
              </a:rPr>
              <a:t>강의</a:t>
            </a:r>
            <a:endParaRPr lang="en-US" altLang="ko-KR" sz="5400" dirty="0">
              <a:solidFill>
                <a:schemeClr val="tx1"/>
              </a:solidFill>
              <a:latin typeface="나눔고딕 ExtraBold"/>
              <a:ea typeface="나눔고딕 ExtraBold"/>
              <a:cs typeface="나눔고딕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268442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675" y="1600200"/>
            <a:ext cx="7631486" cy="42910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5400" b="1" dirty="0" smtClean="0">
                <a:solidFill>
                  <a:srgbClr val="000000"/>
                </a:solidFill>
              </a:rPr>
              <a:t>2.</a:t>
            </a:r>
            <a:r>
              <a:rPr lang="ko-KR" altLang="en-US" sz="5400" b="1" dirty="0" smtClean="0">
                <a:solidFill>
                  <a:srgbClr val="000000"/>
                </a:solidFill>
              </a:rPr>
              <a:t> 관계 형성</a:t>
            </a:r>
            <a:r>
              <a:rPr lang="en-US" altLang="ko-KR" sz="5400" b="1" dirty="0" smtClean="0">
                <a:solidFill>
                  <a:srgbClr val="000000"/>
                </a:solidFill>
              </a:rPr>
              <a:t>(</a:t>
            </a:r>
            <a:r>
              <a:rPr lang="en-US" altLang="ko-KR" sz="5400" b="1" dirty="0">
                <a:solidFill>
                  <a:srgbClr val="000000"/>
                </a:solidFill>
              </a:rPr>
              <a:t>Relationship)</a:t>
            </a:r>
            <a:r>
              <a:rPr lang="ko-KR" altLang="en-US" sz="5400" b="1" dirty="0">
                <a:solidFill>
                  <a:srgbClr val="000000"/>
                </a:solidFill>
              </a:rPr>
              <a:t>을 위한 교육목회</a:t>
            </a:r>
            <a:r>
              <a:rPr lang="en-US" altLang="ko-KR" sz="5400" b="1" dirty="0">
                <a:solidFill>
                  <a:srgbClr val="000000"/>
                </a:solidFill>
              </a:rPr>
              <a:t>	</a:t>
            </a:r>
            <a:r>
              <a:rPr lang="en-US" altLang="ko-KR" sz="5400" b="1" dirty="0" smtClean="0">
                <a:solidFill>
                  <a:srgbClr val="000000"/>
                </a:solidFill>
              </a:rPr>
              <a:t>		</a:t>
            </a:r>
          </a:p>
          <a:p>
            <a:pPr marL="0" indent="0">
              <a:buNone/>
            </a:pPr>
            <a:endParaRPr lang="en-US" altLang="ko-KR" sz="5400" b="1" dirty="0">
              <a:solidFill>
                <a:srgbClr val="000000"/>
              </a:solidFill>
            </a:endParaRPr>
          </a:p>
          <a:p>
            <a:pPr marL="0" indent="0" algn="r">
              <a:buNone/>
            </a:pPr>
            <a:endParaRPr lang="en-US" altLang="ko-KR" sz="5400" b="1" dirty="0" smtClean="0">
              <a:solidFill>
                <a:srgbClr val="000000"/>
              </a:solidFill>
            </a:endParaRPr>
          </a:p>
          <a:p>
            <a:pPr marL="0" indent="0" algn="r">
              <a:buNone/>
            </a:pPr>
            <a:r>
              <a:rPr lang="ko-KR" altLang="en-US" sz="5400" b="1" dirty="0" smtClean="0">
                <a:solidFill>
                  <a:srgbClr val="000000"/>
                </a:solidFill>
              </a:rPr>
              <a:t>토론</a:t>
            </a:r>
            <a:endParaRPr lang="en-US" altLang="ko-KR" sz="5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72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5400" dirty="0" smtClean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3.</a:t>
            </a:r>
            <a:r>
              <a:rPr lang="ko-KR" altLang="en-US" sz="5400" dirty="0" smtClean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 헌신</a:t>
            </a:r>
            <a:r>
              <a:rPr lang="en-US" altLang="ko-KR" sz="5400" dirty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(Commitment</a:t>
            </a:r>
            <a:r>
              <a:rPr lang="en-US" altLang="ko-KR" sz="5400" dirty="0" smtClean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)</a:t>
            </a:r>
            <a:r>
              <a:rPr lang="en-US" altLang="ko-KR" sz="5400" dirty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		</a:t>
            </a:r>
          </a:p>
          <a:p>
            <a:pPr marL="0" indent="0">
              <a:buNone/>
            </a:pPr>
            <a:r>
              <a:rPr lang="en-US" altLang="ko-KR" sz="5400" dirty="0" smtClean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		</a:t>
            </a:r>
          </a:p>
          <a:p>
            <a:pPr marL="0" indent="0" algn="r">
              <a:buNone/>
            </a:pPr>
            <a:r>
              <a:rPr lang="ko-KR" altLang="en-US" sz="5400" dirty="0" smtClean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삶의 재해석</a:t>
            </a:r>
            <a:endParaRPr lang="en-US" altLang="ko-KR" sz="5400" dirty="0">
              <a:solidFill>
                <a:srgbClr val="000000"/>
              </a:solidFill>
              <a:latin typeface="나눔고딕 ExtraBold"/>
              <a:ea typeface="나눔고딕 ExtraBold"/>
              <a:cs typeface="나눔고딕 ExtraBold"/>
            </a:endParaRPr>
          </a:p>
          <a:p>
            <a:pPr marL="0" indent="0">
              <a:buNone/>
            </a:pPr>
            <a:r>
              <a:rPr lang="en-US" altLang="ko-KR" sz="5400" dirty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	</a:t>
            </a:r>
          </a:p>
          <a:p>
            <a:pPr marL="0" indent="0">
              <a:buNone/>
            </a:pPr>
            <a:endParaRPr lang="en-US" sz="5400" dirty="0">
              <a:solidFill>
                <a:srgbClr val="000000"/>
              </a:solidFill>
              <a:latin typeface="나눔고딕 ExtraBold"/>
              <a:ea typeface="나눔고딕 ExtraBold"/>
              <a:cs typeface="나눔고딕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294410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8580" indent="0">
              <a:buNone/>
            </a:pPr>
            <a:r>
              <a:rPr lang="en-US" altLang="ko-KR" sz="5400" dirty="0" smtClean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4.</a:t>
            </a:r>
            <a:r>
              <a:rPr lang="ko-KR" altLang="en-US" sz="5400" dirty="0" smtClean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 신비</a:t>
            </a:r>
            <a:r>
              <a:rPr lang="en-US" altLang="ko-KR" sz="5400" dirty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(Mystery</a:t>
            </a:r>
            <a:r>
              <a:rPr lang="en-US" altLang="ko-KR" sz="5400" dirty="0" smtClean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)</a:t>
            </a:r>
            <a:endParaRPr lang="en-US" altLang="ko-KR" sz="5400" dirty="0">
              <a:solidFill>
                <a:srgbClr val="000000"/>
              </a:solidFill>
              <a:latin typeface="나눔고딕 ExtraBold"/>
              <a:ea typeface="나눔고딕 ExtraBold"/>
              <a:cs typeface="나눔고딕 ExtraBold"/>
            </a:endParaRPr>
          </a:p>
          <a:p>
            <a:pPr marL="68580" indent="0">
              <a:buNone/>
            </a:pPr>
            <a:r>
              <a:rPr lang="en-US" altLang="ko-KR" sz="5400" dirty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		</a:t>
            </a:r>
            <a:endParaRPr lang="en-US" altLang="ko-KR" sz="5400" dirty="0" smtClean="0">
              <a:solidFill>
                <a:srgbClr val="000000"/>
              </a:solidFill>
              <a:latin typeface="나눔고딕 ExtraBold"/>
              <a:ea typeface="나눔고딕 ExtraBold"/>
              <a:cs typeface="나눔고딕 ExtraBold"/>
            </a:endParaRPr>
          </a:p>
          <a:p>
            <a:pPr>
              <a:buAutoNum type="arabicPeriod" startAt="4"/>
            </a:pPr>
            <a:endParaRPr lang="en-US" altLang="ko-KR" sz="5400" dirty="0">
              <a:solidFill>
                <a:srgbClr val="000000"/>
              </a:solidFill>
              <a:latin typeface="나눔고딕 ExtraBold"/>
              <a:ea typeface="나눔고딕 ExtraBold"/>
              <a:cs typeface="나눔고딕 ExtraBold"/>
            </a:endParaRPr>
          </a:p>
          <a:p>
            <a:pPr marL="0" indent="0" algn="r">
              <a:buNone/>
            </a:pPr>
            <a:r>
              <a:rPr lang="ko-KR" altLang="en-US" sz="5400" dirty="0" smtClean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역설</a:t>
            </a:r>
            <a:r>
              <a:rPr lang="en-US" altLang="ko-KR" sz="5400" dirty="0" smtClean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(Paradox</a:t>
            </a:r>
            <a:r>
              <a:rPr lang="en-US" altLang="ko-KR" sz="5400" dirty="0" smtClean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)</a:t>
            </a:r>
            <a:r>
              <a:rPr lang="en-US" altLang="ko-KR" sz="5400" dirty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	</a:t>
            </a:r>
            <a:r>
              <a:rPr lang="ko-KR" altLang="en-US" sz="5400" dirty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 </a:t>
            </a:r>
            <a:endParaRPr lang="en-US" sz="5400" dirty="0">
              <a:solidFill>
                <a:srgbClr val="000000"/>
              </a:solidFill>
              <a:latin typeface="나눔고딕 ExtraBold"/>
              <a:ea typeface="나눔고딕 ExtraBold"/>
              <a:cs typeface="나눔고딕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219654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43" y="89647"/>
            <a:ext cx="8435512" cy="1143000"/>
          </a:xfrm>
        </p:spPr>
        <p:txBody>
          <a:bodyPr/>
          <a:lstStyle/>
          <a:p>
            <a:r>
              <a:rPr lang="ko-KR" altLang="en-US" smtClean="0"/>
              <a:t>모든 것은 마음의 힘에 달려있다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ko-KR" altLang="en-US" sz="3600" dirty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미래 마인드</a:t>
            </a:r>
            <a:r>
              <a:rPr lang="en-US" altLang="ko-KR" sz="3600" dirty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(</a:t>
            </a:r>
            <a:r>
              <a:rPr lang="ko-KR" altLang="en-US" sz="3600" dirty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미래를 성공으로 이끌 다섯 가지 마음 능력</a:t>
            </a:r>
            <a:r>
              <a:rPr lang="en-US" altLang="ko-KR" sz="3600" dirty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/ </a:t>
            </a:r>
            <a:r>
              <a:rPr lang="ko-KR" altLang="en-US" sz="3600" dirty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하워드 가드너</a:t>
            </a:r>
            <a:r>
              <a:rPr lang="en-US" altLang="ko-KR" sz="3600" dirty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)</a:t>
            </a:r>
          </a:p>
          <a:p>
            <a:pPr marL="0" indent="0">
              <a:buNone/>
            </a:pPr>
            <a:r>
              <a:rPr lang="is-IS" sz="3600" dirty="0" smtClean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1)</a:t>
            </a:r>
            <a:r>
              <a:rPr lang="ko-KR" altLang="en-US" sz="3600" dirty="0" smtClean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 </a:t>
            </a:r>
            <a:r>
              <a:rPr lang="is-IS" sz="3600" dirty="0" smtClean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훈련된 </a:t>
            </a:r>
            <a:r>
              <a:rPr lang="is-IS" sz="3600" dirty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마음</a:t>
            </a:r>
          </a:p>
          <a:p>
            <a:pPr marL="0" indent="0">
              <a:buNone/>
            </a:pPr>
            <a:r>
              <a:rPr lang="is-IS" sz="3600" dirty="0" smtClean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2</a:t>
            </a:r>
            <a:r>
              <a:rPr lang="is-IS" sz="3600" dirty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) 종합하는 마음</a:t>
            </a:r>
          </a:p>
          <a:p>
            <a:pPr marL="0" indent="0">
              <a:buNone/>
            </a:pPr>
            <a:r>
              <a:rPr lang="is-IS" sz="3600" dirty="0" smtClean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3</a:t>
            </a:r>
            <a:r>
              <a:rPr lang="is-IS" sz="3600" dirty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) 창조하는 마음</a:t>
            </a:r>
          </a:p>
          <a:p>
            <a:pPr marL="0" indent="0">
              <a:buNone/>
            </a:pPr>
            <a:r>
              <a:rPr lang="mr-IN" sz="3600" dirty="0" smtClean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4</a:t>
            </a:r>
            <a:r>
              <a:rPr lang="en-US" sz="3600" dirty="0" smtClean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)</a:t>
            </a:r>
            <a:r>
              <a:rPr lang="ko-KR" altLang="en-US" sz="3600" dirty="0" smtClean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 </a:t>
            </a:r>
            <a:r>
              <a:rPr lang="mr-IN" sz="3600" dirty="0" smtClean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존중하는 마음</a:t>
            </a:r>
            <a:endParaRPr lang="en-US" sz="3600" dirty="0" smtClean="0">
              <a:solidFill>
                <a:srgbClr val="000000"/>
              </a:solidFill>
              <a:latin typeface="나눔고딕 ExtraBold"/>
              <a:ea typeface="나눔고딕 ExtraBold"/>
              <a:cs typeface="나눔고딕 ExtraBold"/>
            </a:endParaRPr>
          </a:p>
          <a:p>
            <a:pPr marL="0" indent="0">
              <a:buNone/>
            </a:pPr>
            <a:r>
              <a:rPr lang="mr-IN" sz="3600" dirty="0" smtClean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5</a:t>
            </a:r>
            <a:r>
              <a:rPr lang="en-US" sz="3600" dirty="0" smtClean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)</a:t>
            </a:r>
            <a:r>
              <a:rPr lang="ko-KR" altLang="en-US" sz="3600" dirty="0" smtClean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 </a:t>
            </a:r>
            <a:r>
              <a:rPr lang="mr-IN" sz="3600" dirty="0" smtClean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윤리적인 </a:t>
            </a:r>
            <a:r>
              <a:rPr lang="mr-IN" sz="3600" dirty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마음</a:t>
            </a:r>
            <a:endParaRPr lang="en-US" sz="3600" dirty="0">
              <a:solidFill>
                <a:srgbClr val="000000"/>
              </a:solidFill>
              <a:latin typeface="나눔고딕 ExtraBold"/>
              <a:ea typeface="나눔고딕 ExtraBold"/>
              <a:cs typeface="나눔고딕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47312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j0321055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t="2556" b="2556"/>
          <a:stretch>
            <a:fillRect/>
          </a:stretch>
        </p:blipFill>
        <p:spPr>
          <a:xfrm>
            <a:off x="304800" y="228600"/>
            <a:ext cx="4754563" cy="63246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429000" cy="3810000"/>
          </a:xfrm>
        </p:spPr>
        <p:txBody>
          <a:bodyPr>
            <a:noAutofit/>
          </a:bodyPr>
          <a:lstStyle/>
          <a:p>
            <a:r>
              <a:rPr lang="en-US" altLang="ko-KR" sz="4400" dirty="0" smtClean="0">
                <a:solidFill>
                  <a:srgbClr val="FF0000"/>
                </a:solidFill>
                <a:latin typeface="나눔고딕 ExtraBold"/>
                <a:ea typeface="나눔고딕 ExtraBold"/>
                <a:cs typeface="나눔고딕 ExtraBold"/>
              </a:rPr>
              <a:t>1)</a:t>
            </a:r>
            <a:r>
              <a:rPr lang="ko-KR" altLang="en-US" sz="4400" dirty="0" smtClean="0">
                <a:solidFill>
                  <a:srgbClr val="FF0000"/>
                </a:solidFill>
                <a:latin typeface="나눔고딕 ExtraBold"/>
                <a:ea typeface="나눔고딕 ExtraBold"/>
                <a:cs typeface="나눔고딕 ExtraBold"/>
              </a:rPr>
              <a:t>말씀</a:t>
            </a:r>
            <a:r>
              <a:rPr lang="en-US" altLang="ko-KR" sz="4400" dirty="0">
                <a:solidFill>
                  <a:srgbClr val="FF0000"/>
                </a:solidFill>
                <a:latin typeface="나눔고딕 ExtraBold"/>
                <a:ea typeface="나눔고딕 ExtraBold"/>
                <a:cs typeface="나눔고딕 ExtraBold"/>
              </a:rPr>
              <a:t>(Text)</a:t>
            </a:r>
            <a:r>
              <a:rPr lang="ko-KR" altLang="en-US" sz="4400" dirty="0">
                <a:solidFill>
                  <a:srgbClr val="FF0000"/>
                </a:solidFill>
                <a:latin typeface="나눔고딕 ExtraBold"/>
                <a:ea typeface="나눔고딕 ExtraBold"/>
                <a:cs typeface="나눔고딕 ExtraBold"/>
              </a:rPr>
              <a:t> 연구</a:t>
            </a:r>
            <a:endParaRPr lang="en-US" altLang="ko-KR" sz="4400" dirty="0">
              <a:solidFill>
                <a:srgbClr val="FF0000"/>
              </a:solidFill>
              <a:latin typeface="나눔고딕 ExtraBold"/>
              <a:ea typeface="나눔고딕 ExtraBold"/>
              <a:cs typeface="나눔고딕 ExtraBold"/>
            </a:endParaRPr>
          </a:p>
          <a:p>
            <a:r>
              <a:rPr lang="en-US" altLang="ko-KR" sz="4400" dirty="0" smtClean="0">
                <a:solidFill>
                  <a:srgbClr val="FF0000"/>
                </a:solidFill>
                <a:latin typeface="나눔고딕 ExtraBold"/>
                <a:ea typeface="나눔고딕 ExtraBold"/>
                <a:cs typeface="나눔고딕 ExtraBold"/>
              </a:rPr>
              <a:t>2)</a:t>
            </a:r>
            <a:r>
              <a:rPr lang="ko-KR" altLang="en-US" sz="4400" dirty="0" smtClean="0">
                <a:solidFill>
                  <a:srgbClr val="FF0000"/>
                </a:solidFill>
                <a:latin typeface="나눔고딕 ExtraBold"/>
                <a:ea typeface="나눔고딕 ExtraBold"/>
                <a:cs typeface="나눔고딕 ExtraBold"/>
              </a:rPr>
              <a:t>상황</a:t>
            </a:r>
            <a:r>
              <a:rPr lang="en-US" altLang="ko-KR" sz="4400" dirty="0">
                <a:solidFill>
                  <a:srgbClr val="FF0000"/>
                </a:solidFill>
                <a:latin typeface="나눔고딕 ExtraBold"/>
                <a:ea typeface="나눔고딕 ExtraBold"/>
                <a:cs typeface="나눔고딕 ExtraBold"/>
              </a:rPr>
              <a:t>(Context)</a:t>
            </a:r>
            <a:r>
              <a:rPr lang="ko-KR" altLang="en-US" sz="4400" dirty="0">
                <a:solidFill>
                  <a:srgbClr val="FF0000"/>
                </a:solidFill>
                <a:latin typeface="나눔고딕 ExtraBold"/>
                <a:ea typeface="나눔고딕 ExtraBold"/>
                <a:cs typeface="나눔고딕 ExtraBold"/>
              </a:rPr>
              <a:t> 해석과 적용</a:t>
            </a:r>
            <a:endParaRPr lang="en-US" altLang="ko-KR" sz="4400" dirty="0">
              <a:solidFill>
                <a:srgbClr val="FF0000"/>
              </a:solidFill>
              <a:latin typeface="나눔고딕 ExtraBold"/>
              <a:ea typeface="나눔고딕 ExtraBold"/>
              <a:cs typeface="나눔고딕 ExtraBold"/>
            </a:endParaRPr>
          </a:p>
          <a:p>
            <a:r>
              <a:rPr lang="en-US" altLang="ko-KR" sz="4400" dirty="0" smtClean="0">
                <a:solidFill>
                  <a:srgbClr val="FF0000"/>
                </a:solidFill>
                <a:latin typeface="나눔고딕 ExtraBold"/>
                <a:ea typeface="나눔고딕 ExtraBold"/>
                <a:cs typeface="나눔고딕 ExtraBold"/>
              </a:rPr>
              <a:t>3)</a:t>
            </a:r>
            <a:r>
              <a:rPr lang="ko-KR" altLang="en-US" sz="4400" dirty="0" smtClean="0">
                <a:solidFill>
                  <a:srgbClr val="FF0000"/>
                </a:solidFill>
                <a:latin typeface="나눔고딕 ExtraBold"/>
                <a:ea typeface="나눔고딕 ExtraBold"/>
                <a:cs typeface="나눔고딕 ExtraBold"/>
              </a:rPr>
              <a:t>인간이해와 </a:t>
            </a:r>
            <a:r>
              <a:rPr lang="ko-KR" altLang="en-US" sz="4400" dirty="0">
                <a:solidFill>
                  <a:srgbClr val="FF0000"/>
                </a:solidFill>
                <a:latin typeface="나눔고딕 ExtraBold"/>
                <a:ea typeface="나눔고딕 ExtraBold"/>
                <a:cs typeface="나눔고딕 ExtraBold"/>
              </a:rPr>
              <a:t>소통에 대한 인지와 연습</a:t>
            </a:r>
            <a:endParaRPr lang="en-US" sz="4400" dirty="0">
              <a:solidFill>
                <a:srgbClr val="FF0000"/>
              </a:solidFill>
              <a:latin typeface="나눔고딕 ExtraBold"/>
              <a:ea typeface="나눔고딕 ExtraBold"/>
              <a:cs typeface="나눔고딕 ExtraBold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848600" cy="1143000"/>
          </a:xfrm>
        </p:spPr>
        <p:txBody>
          <a:bodyPr/>
          <a:lstStyle/>
          <a:p>
            <a:r>
              <a:rPr lang="ko-KR" altLang="en-US" dirty="0" smtClean="0"/>
              <a:t>마음의 완전함과 손의 능숙함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7929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4000" b="1" dirty="0" smtClean="0"/>
              <a:t>시 </a:t>
            </a:r>
            <a:r>
              <a:rPr lang="en-US" altLang="ko-KR" sz="4000" b="1" dirty="0" smtClean="0"/>
              <a:t>78:70-72,</a:t>
            </a:r>
            <a:r>
              <a:rPr lang="ko-KR" altLang="en-US" sz="4000" b="1" dirty="0" smtClean="0"/>
              <a:t> 심력</a:t>
            </a:r>
            <a:r>
              <a:rPr lang="en-US" altLang="ko-KR" sz="4000" b="1" dirty="0" smtClean="0"/>
              <a:t>-</a:t>
            </a:r>
            <a:r>
              <a:rPr lang="ko-KR" altLang="en-US" sz="4000" b="1" dirty="0" smtClean="0"/>
              <a:t>지력</a:t>
            </a:r>
            <a:r>
              <a:rPr lang="en-US" altLang="ko-KR" sz="4000" b="1" dirty="0" smtClean="0"/>
              <a:t>-</a:t>
            </a:r>
            <a:r>
              <a:rPr lang="ko-KR" altLang="en-US" sz="4000" b="1" dirty="0" smtClean="0"/>
              <a:t>영력</a:t>
            </a:r>
            <a:r>
              <a:rPr lang="en-US" altLang="ko-KR" sz="4000" b="1" dirty="0" smtClean="0"/>
              <a:t>(</a:t>
            </a:r>
            <a:r>
              <a:rPr lang="ko-KR" altLang="en-US" sz="4000" b="1" dirty="0" smtClean="0"/>
              <a:t>강영우</a:t>
            </a:r>
            <a:r>
              <a:rPr lang="en-US" altLang="ko-KR" sz="4000" b="1" dirty="0" smtClean="0"/>
              <a:t>)</a:t>
            </a:r>
            <a:endParaRPr lang="en-US" sz="4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23098" r="-23098"/>
          <a:stretch>
            <a:fillRect/>
          </a:stretch>
        </p:blipFill>
        <p:spPr>
          <a:xfrm>
            <a:off x="304800" y="1828800"/>
            <a:ext cx="8153400" cy="5029200"/>
          </a:xfrm>
        </p:spPr>
      </p:pic>
    </p:spTree>
    <p:extLst>
      <p:ext uri="{BB962C8B-B14F-4D97-AF65-F5344CB8AC3E}">
        <p14:creationId xmlns:p14="http://schemas.microsoft.com/office/powerpoint/2010/main" val="9679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ChangeArrowheads="1"/>
          </p:cNvSpPr>
          <p:nvPr/>
        </p:nvSpPr>
        <p:spPr bwMode="auto">
          <a:xfrm>
            <a:off x="0" y="1773238"/>
            <a:ext cx="9144000" cy="1487487"/>
          </a:xfrm>
          <a:prstGeom prst="rect">
            <a:avLst/>
          </a:prstGeom>
          <a:solidFill>
            <a:schemeClr val="bg1">
              <a:alpha val="4196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2070" name="WordArt 22"/>
          <p:cNvSpPr>
            <a:spLocks noChangeArrowheads="1" noChangeShapeType="1" noTextEdit="1"/>
          </p:cNvSpPr>
          <p:nvPr/>
        </p:nvSpPr>
        <p:spPr bwMode="auto">
          <a:xfrm>
            <a:off x="611560" y="1916113"/>
            <a:ext cx="8136904" cy="12969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ko-KR" altLang="en-US" sz="300" kern="10" dirty="0">
                <a:solidFill>
                  <a:srgbClr val="FF0000"/>
                </a:solidFill>
                <a:latin typeface="-윤고딕330"/>
                <a:ea typeface="HY견고딕" pitchFamily="18" charset="-127"/>
                <a:cs typeface="+mn-cs"/>
              </a:rPr>
              <a:t>함께 일하는  </a:t>
            </a:r>
            <a:r>
              <a:rPr lang="ko-KR" altLang="en-US" sz="300" kern="10" dirty="0">
                <a:solidFill>
                  <a:srgbClr val="003366"/>
                </a:solidFill>
                <a:latin typeface="-윤고딕330"/>
                <a:ea typeface="HY견고딕" pitchFamily="18" charset="-127"/>
                <a:cs typeface="+mn-cs"/>
              </a:rPr>
              <a:t>이들의 유형</a:t>
            </a:r>
          </a:p>
        </p:txBody>
      </p:sp>
      <p:sp>
        <p:nvSpPr>
          <p:cNvPr id="19459" name="직사각형 2"/>
          <p:cNvSpPr>
            <a:spLocks noChangeArrowheads="1"/>
          </p:cNvSpPr>
          <p:nvPr/>
        </p:nvSpPr>
        <p:spPr bwMode="auto">
          <a:xfrm>
            <a:off x="6748463" y="4763"/>
            <a:ext cx="2378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o-KR" altLang="en-US" sz="1800">
                <a:solidFill>
                  <a:srgbClr val="C00000"/>
                </a:solidFill>
              </a:rPr>
              <a:t>출처</a:t>
            </a:r>
            <a:r>
              <a:rPr lang="en-US" altLang="ko-KR" sz="1800">
                <a:solidFill>
                  <a:srgbClr val="C00000"/>
                </a:solidFill>
              </a:rPr>
              <a:t>:</a:t>
            </a:r>
            <a:r>
              <a:rPr lang="en-US" altLang="ko-KR" sz="1800"/>
              <a:t> </a:t>
            </a:r>
            <a:r>
              <a:rPr lang="ko-KR" altLang="en-US" sz="1800"/>
              <a:t>삼성경제연구소</a:t>
            </a:r>
          </a:p>
        </p:txBody>
      </p:sp>
    </p:spTree>
    <p:extLst>
      <p:ext uri="{BB962C8B-B14F-4D97-AF65-F5344CB8AC3E}">
        <p14:creationId xmlns:p14="http://schemas.microsoft.com/office/powerpoint/2010/main" val="574013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32" descr="슬라이드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89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69" descr="슬라이드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439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94" descr="슬라이드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직사각형 1"/>
          <p:cNvSpPr>
            <a:spLocks noChangeArrowheads="1"/>
          </p:cNvSpPr>
          <p:nvPr/>
        </p:nvSpPr>
        <p:spPr bwMode="auto">
          <a:xfrm>
            <a:off x="30163" y="908050"/>
            <a:ext cx="35115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o-KR" altLang="en-US" sz="3600">
                <a:solidFill>
                  <a:srgbClr val="FFC000"/>
                </a:solidFill>
              </a:rPr>
              <a:t>혼자서만 잘하는</a:t>
            </a:r>
          </a:p>
        </p:txBody>
      </p:sp>
    </p:spTree>
    <p:extLst>
      <p:ext uri="{BB962C8B-B14F-4D97-AF65-F5344CB8AC3E}">
        <p14:creationId xmlns:p14="http://schemas.microsoft.com/office/powerpoint/2010/main" val="3980113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69" descr="슬라이드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63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00" descr="슬라이드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직사각형 1"/>
          <p:cNvSpPr>
            <a:spLocks noChangeArrowheads="1"/>
          </p:cNvSpPr>
          <p:nvPr/>
        </p:nvSpPr>
        <p:spPr bwMode="auto">
          <a:xfrm>
            <a:off x="395288" y="981075"/>
            <a:ext cx="1546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o-KR" altLang="en-US" sz="3600">
                <a:solidFill>
                  <a:srgbClr val="FFFF00"/>
                </a:solidFill>
              </a:rPr>
              <a:t>실속형</a:t>
            </a:r>
          </a:p>
        </p:txBody>
      </p:sp>
    </p:spTree>
    <p:extLst>
      <p:ext uri="{BB962C8B-B14F-4D97-AF65-F5344CB8AC3E}">
        <p14:creationId xmlns:p14="http://schemas.microsoft.com/office/powerpoint/2010/main" val="159838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03" descr="슬라이드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505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6" descr="슬라이드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914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0" descr="슬라이드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319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j0341658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t="16826" b="16826"/>
          <a:stretch>
            <a:fillRect/>
          </a:stretch>
        </p:blipFill>
        <p:spPr>
          <a:xfrm>
            <a:off x="434975" y="2146300"/>
            <a:ext cx="2362200" cy="21971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18" name="crop_j0175548.png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949575" y="2133600"/>
            <a:ext cx="2209800" cy="22098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9" name="j0321087.jpg"/>
          <p:cNvPicPr>
            <a:picLocks noGrp="1" noChangeAspect="1"/>
          </p:cNvPicPr>
          <p:nvPr>
            <p:ph type="pic" sz="quarter" idx="19"/>
          </p:nvPr>
        </p:nvPicPr>
        <p:blipFill>
          <a:blip r:embed="rId5" cstate="print"/>
          <a:srcRect l="14333" r="14333"/>
          <a:stretch>
            <a:fillRect/>
          </a:stretch>
        </p:blipFill>
        <p:spPr>
          <a:xfrm>
            <a:off x="5311775" y="2133600"/>
            <a:ext cx="2209800" cy="22098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57200" y="6324600"/>
            <a:ext cx="7086600" cy="381000"/>
          </a:xfrm>
        </p:spPr>
        <p:txBody>
          <a:bodyPr>
            <a:noAutofit/>
          </a:bodyPr>
          <a:lstStyle/>
          <a:p>
            <a:pPr algn="ctr"/>
            <a:r>
              <a:rPr lang="ko-KR" altLang="en-US" sz="3600" dirty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경험분석</a:t>
            </a:r>
            <a:r>
              <a:rPr lang="en-US" altLang="ko-KR" sz="3600" dirty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-</a:t>
            </a:r>
            <a:r>
              <a:rPr lang="ko-KR" altLang="en-US" sz="3600" dirty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말씀묵상</a:t>
            </a:r>
            <a:r>
              <a:rPr lang="en-US" altLang="ko-KR" sz="3600" dirty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-</a:t>
            </a:r>
            <a:r>
              <a:rPr lang="ko-KR" altLang="en-US" sz="3600" dirty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실천</a:t>
            </a:r>
            <a:r>
              <a:rPr lang="en-US" altLang="ko-KR" sz="3600" dirty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-</a:t>
            </a:r>
            <a:r>
              <a:rPr lang="ko-KR" altLang="en-US" sz="3600" dirty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경험반추</a:t>
            </a:r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82" y="1"/>
            <a:ext cx="9114118" cy="579119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직사각형 1"/>
          <p:cNvSpPr>
            <a:spLocks noChangeArrowheads="1"/>
          </p:cNvSpPr>
          <p:nvPr/>
        </p:nvSpPr>
        <p:spPr bwMode="auto">
          <a:xfrm>
            <a:off x="0" y="1905000"/>
            <a:ext cx="8485187" cy="341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defRPr kumimoji="1" sz="3200" b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 marL="742950" indent="-285750" eaLnBrk="0" hangingPunct="0">
              <a:defRPr kumimoji="1" sz="3200" b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2pPr>
            <a:lvl3pPr marL="1143000" indent="-228600" eaLnBrk="0" hangingPunct="0">
              <a:defRPr kumimoji="1" sz="3200" b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3pPr>
            <a:lvl4pPr marL="1600200" indent="-228600" eaLnBrk="0" hangingPunct="0">
              <a:defRPr kumimoji="1" sz="3200" b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4pPr>
            <a:lvl5pPr marL="2057400" indent="-228600" eaLnBrk="0" hangingPunct="0">
              <a:defRPr kumimoji="1" sz="3200" b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9pPr>
          </a:lstStyle>
          <a:p>
            <a:pPr algn="ctr" eaLnBrk="1" hangingPunct="1"/>
            <a:r>
              <a:rPr lang="ko-KR" altLang="en-US" sz="5400" dirty="0" smtClean="0"/>
              <a:t>엄청나게 다양한 모습을 </a:t>
            </a:r>
            <a:endParaRPr lang="en-US" altLang="ko-KR" sz="5400" dirty="0" smtClean="0"/>
          </a:p>
          <a:p>
            <a:pPr algn="ctr" eaLnBrk="1" hangingPunct="1"/>
            <a:r>
              <a:rPr lang="ko-KR" altLang="en-US" sz="5400" dirty="0" smtClean="0"/>
              <a:t>가진 이들</a:t>
            </a:r>
            <a:r>
              <a:rPr lang="ko-KR" altLang="en-US" sz="5400" dirty="0" smtClean="0"/>
              <a:t>에게</a:t>
            </a:r>
            <a:r>
              <a:rPr lang="ko-KR" altLang="en-US" sz="5400" dirty="0" smtClean="0"/>
              <a:t> 어떻게 </a:t>
            </a:r>
            <a:r>
              <a:rPr lang="ko-KR" altLang="en-US" sz="5400" dirty="0"/>
              <a:t>동기를 </a:t>
            </a:r>
            <a:r>
              <a:rPr lang="ko-KR" altLang="en-US" sz="5400" dirty="0" smtClean="0"/>
              <a:t>부여하고 소통하며 </a:t>
            </a:r>
            <a:r>
              <a:rPr lang="ko-KR" altLang="en-US" sz="5400" dirty="0" smtClean="0"/>
              <a:t>그들과 함께 사역</a:t>
            </a:r>
            <a:r>
              <a:rPr lang="ko-KR" altLang="en-US" sz="5400" dirty="0" smtClean="0"/>
              <a:t>할 </a:t>
            </a:r>
            <a:r>
              <a:rPr lang="ko-KR" altLang="en-US" sz="5400" dirty="0" smtClean="0"/>
              <a:t>것인가</a:t>
            </a:r>
            <a:r>
              <a:rPr lang="en-US" altLang="ko-KR" sz="5400" dirty="0" smtClean="0"/>
              <a:t>?</a:t>
            </a:r>
            <a:endParaRPr lang="ko-KR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17670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9796" y="2674717"/>
            <a:ext cx="60849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42915">
              <a:defRPr sz="2000" b="1">
                <a:solidFill>
                  <a:srgbClr val="000000"/>
                </a:solidFill>
                <a:latin typeface="맑은 고딕"/>
                <a:ea typeface="맑은 고딕"/>
                <a:cs typeface="맑은 고딕"/>
                <a:sym typeface="맑은 고딕"/>
              </a:defRPr>
            </a:pPr>
            <a:r>
              <a:rPr lang="ko-KR" altLang="en-US" sz="4800" dirty="0" smtClean="0"/>
              <a:t>진정성</a:t>
            </a:r>
            <a:r>
              <a:rPr lang="ko-KR" altLang="en-US" sz="4800" dirty="0" smtClean="0"/>
              <a:t>리더십</a:t>
            </a:r>
            <a:r>
              <a:rPr lang="en-US" altLang="ko-KR" sz="4800" dirty="0" smtClean="0"/>
              <a:t>,</a:t>
            </a:r>
            <a:r>
              <a:rPr lang="ko-KR" altLang="en-US" sz="4800" dirty="0" smtClean="0"/>
              <a:t> </a:t>
            </a:r>
            <a:endParaRPr lang="en-US" altLang="ko-KR" sz="4800" dirty="0" smtClean="0"/>
          </a:p>
          <a:p>
            <a:pPr algn="ctr" defTabSz="642915">
              <a:defRPr sz="2000" b="1">
                <a:solidFill>
                  <a:srgbClr val="000000"/>
                </a:solidFill>
                <a:latin typeface="맑은 고딕"/>
                <a:ea typeface="맑은 고딕"/>
                <a:cs typeface="맑은 고딕"/>
                <a:sym typeface="맑은 고딕"/>
              </a:defRPr>
            </a:pPr>
            <a:r>
              <a:rPr lang="ko-KR" altLang="en-US" sz="4800" dirty="0" smtClean="0"/>
              <a:t>따뜻한 공감으로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056902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010100101.20160502.000169148.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0"/>
            <a:ext cx="655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87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4102216423708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83820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06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" y="152400"/>
            <a:ext cx="8436429" cy="6705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52800" y="152400"/>
            <a:ext cx="516860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https://</a:t>
            </a:r>
            <a:r>
              <a:rPr lang="en-US" sz="3200" dirty="0" err="1"/>
              <a:t>youtu.be</a:t>
            </a:r>
            <a:r>
              <a:rPr lang="en-US" sz="3200" dirty="0"/>
              <a:t>/D4jDBlzoBCI</a:t>
            </a:r>
          </a:p>
        </p:txBody>
      </p:sp>
    </p:spTree>
    <p:extLst>
      <p:ext uri="{BB962C8B-B14F-4D97-AF65-F5344CB8AC3E}">
        <p14:creationId xmlns:p14="http://schemas.microsoft.com/office/powerpoint/2010/main" val="1276704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8472" y="1219200"/>
            <a:ext cx="8534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4800" dirty="0" smtClean="0">
                <a:solidFill>
                  <a:srgbClr val="0000FF"/>
                </a:solidFill>
                <a:latin typeface="나눔명조 ExtraBold"/>
                <a:ea typeface="나눔명조 ExtraBold"/>
                <a:cs typeface="나눔명조 ExtraBold"/>
              </a:rPr>
              <a:t>타인에 대한 호기심이 많다</a:t>
            </a:r>
            <a:r>
              <a:rPr lang="en-US" altLang="ko-KR" sz="4800" dirty="0" smtClean="0">
                <a:solidFill>
                  <a:srgbClr val="0000FF"/>
                </a:solidFill>
                <a:latin typeface="나눔명조 ExtraBold"/>
                <a:ea typeface="나눔명조 ExtraBold"/>
                <a:cs typeface="나눔명조 ExtraBold"/>
              </a:rPr>
              <a:t>.</a:t>
            </a:r>
          </a:p>
          <a:p>
            <a:pPr marL="342900" indent="-342900">
              <a:buAutoNum type="arabicPeriod"/>
            </a:pPr>
            <a:r>
              <a:rPr lang="ko-KR" altLang="en-US" sz="4800" dirty="0" smtClean="0">
                <a:solidFill>
                  <a:srgbClr val="0000FF"/>
                </a:solidFill>
                <a:latin typeface="나눔명조 ExtraBold"/>
                <a:ea typeface="나눔명조 ExtraBold"/>
                <a:cs typeface="나눔명조 ExtraBold"/>
              </a:rPr>
              <a:t>상대방을 진심으로 이해한다</a:t>
            </a:r>
            <a:r>
              <a:rPr lang="en-US" altLang="ko-KR" sz="4800" dirty="0" smtClean="0">
                <a:solidFill>
                  <a:srgbClr val="0000FF"/>
                </a:solidFill>
                <a:latin typeface="나눔명조 ExtraBold"/>
                <a:ea typeface="나눔명조 ExtraBold"/>
                <a:cs typeface="나눔명조 ExtraBold"/>
              </a:rPr>
              <a:t>.</a:t>
            </a:r>
          </a:p>
          <a:p>
            <a:pPr marL="342900" indent="-342900">
              <a:buAutoNum type="arabicPeriod"/>
            </a:pPr>
            <a:r>
              <a:rPr lang="ko-KR" altLang="en-US" sz="4800" dirty="0" smtClean="0">
                <a:solidFill>
                  <a:srgbClr val="0000FF"/>
                </a:solidFill>
                <a:latin typeface="나눔명조 ExtraBold"/>
                <a:ea typeface="나눔명조 ExtraBold"/>
                <a:cs typeface="나눔명조 ExtraBold"/>
              </a:rPr>
              <a:t>관찰한다</a:t>
            </a:r>
            <a:r>
              <a:rPr lang="en-US" altLang="ko-KR" sz="4800" dirty="0" smtClean="0">
                <a:solidFill>
                  <a:srgbClr val="0000FF"/>
                </a:solidFill>
                <a:latin typeface="나눔명조 ExtraBold"/>
                <a:ea typeface="나눔명조 ExtraBold"/>
                <a:cs typeface="나눔명조 ExtraBold"/>
              </a:rPr>
              <a:t>.</a:t>
            </a:r>
          </a:p>
          <a:p>
            <a:pPr marL="342900" indent="-342900">
              <a:buAutoNum type="arabicPeriod"/>
            </a:pPr>
            <a:r>
              <a:rPr lang="ko-KR" altLang="en-US" sz="4800" dirty="0" smtClean="0">
                <a:solidFill>
                  <a:srgbClr val="0000FF"/>
                </a:solidFill>
                <a:latin typeface="나눔명조 ExtraBold"/>
                <a:ea typeface="나눔명조 ExtraBold"/>
                <a:cs typeface="나눔명조 ExtraBold"/>
              </a:rPr>
              <a:t>타인과 자신의 공통점을 찾아낸다</a:t>
            </a:r>
            <a:r>
              <a:rPr lang="en-US" altLang="ko-KR" sz="4800" dirty="0" smtClean="0">
                <a:solidFill>
                  <a:srgbClr val="0000FF"/>
                </a:solidFill>
                <a:latin typeface="나눔명조 ExtraBold"/>
                <a:ea typeface="나눔명조 ExtraBold"/>
                <a:cs typeface="나눔명조 ExtraBold"/>
              </a:rPr>
              <a:t>.</a:t>
            </a:r>
          </a:p>
          <a:p>
            <a:pPr marL="342900" indent="-342900">
              <a:buAutoNum type="arabicPeriod"/>
            </a:pPr>
            <a:r>
              <a:rPr lang="ko-KR" altLang="en-US" sz="4800" dirty="0" smtClean="0">
                <a:solidFill>
                  <a:srgbClr val="0000FF"/>
                </a:solidFill>
                <a:latin typeface="나눔명조 ExtraBold"/>
                <a:ea typeface="나눔명조 ExtraBold"/>
                <a:cs typeface="나눔명조 ExtraBold"/>
              </a:rPr>
              <a:t>진심으로 담은 대화로 호소력을 발휘한다</a:t>
            </a:r>
            <a:r>
              <a:rPr lang="en-US" altLang="ko-KR" sz="4800" dirty="0" smtClean="0">
                <a:solidFill>
                  <a:srgbClr val="0000FF"/>
                </a:solidFill>
                <a:latin typeface="나눔명조 ExtraBold"/>
                <a:ea typeface="나눔명조 ExtraBold"/>
                <a:cs typeface="나눔명조 ExtraBold"/>
              </a:rPr>
              <a:t>.</a:t>
            </a:r>
            <a:endParaRPr lang="en-US" sz="4800" dirty="0">
              <a:solidFill>
                <a:srgbClr val="0000FF"/>
              </a:solidFill>
              <a:latin typeface="나눔명조 ExtraBold"/>
              <a:ea typeface="나눔명조 ExtraBold"/>
              <a:cs typeface="나눔명조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1520163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b60d4293585f993fcf88ea4e8f7805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67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3606800" cy="5943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62400" y="13716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5400" b="1" dirty="0" smtClean="0">
                <a:solidFill>
                  <a:srgbClr val="FF6600"/>
                </a:solidFill>
              </a:rPr>
              <a:t>타인의 신발에 당신의 발을 집어 넣어 그의 </a:t>
            </a:r>
            <a:endParaRPr lang="en-US" altLang="ko-KR" sz="5400" b="1" dirty="0" smtClean="0">
              <a:solidFill>
                <a:srgbClr val="FF6600"/>
              </a:solidFill>
            </a:endParaRPr>
          </a:p>
          <a:p>
            <a:r>
              <a:rPr lang="ko-KR" altLang="en-US" sz="5400" b="1" dirty="0" smtClean="0">
                <a:solidFill>
                  <a:srgbClr val="FF6600"/>
                </a:solidFill>
              </a:rPr>
              <a:t>체온을 느끼라</a:t>
            </a:r>
            <a:endParaRPr lang="en-US" sz="54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125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ver_com_20150530_2128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18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ver_com_20150530_2128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26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시대와 세대의 분별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ko-KR" altLang="en-US" sz="4800" b="1" dirty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잇사갈 자손 중에서 시세를 알고 이스라엘이 마땅히 행할 것을 아는 우두머리가 이백 명이니 그들은 그 모든 형제를 통솔하는 </a:t>
            </a:r>
            <a:r>
              <a:rPr lang="ko-KR" altLang="en-US" sz="4800" b="1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자이며</a:t>
            </a:r>
            <a:r>
              <a:rPr lang="en-US" altLang="ko-KR" sz="4800" b="1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(</a:t>
            </a:r>
            <a:r>
              <a:rPr lang="ko-KR" altLang="en-US" sz="4800" b="1" dirty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대상 </a:t>
            </a:r>
            <a:r>
              <a:rPr lang="en-US" altLang="ko-KR" sz="4800" b="1" dirty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12:32)</a:t>
            </a:r>
            <a:endParaRPr lang="en-US" sz="4800" b="1" dirty="0">
              <a:solidFill>
                <a:srgbClr val="000000"/>
              </a:solidFill>
              <a:latin typeface="나눔고딕"/>
              <a:ea typeface="나눔고딕"/>
              <a:cs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52440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ver_com_20150530_21285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48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ver_com_20150530_2129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06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ver_com_20150530_2129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4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ver_com_20150530_2129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499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ver_com_20150530_213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746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ver_com_20150530_2130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33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ver_com_20150530_2130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9246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ver_com_20150530_2131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684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323850" y="185739"/>
            <a:ext cx="4699000" cy="866775"/>
          </a:xfrm>
          <a:prstGeom prst="roundRect">
            <a:avLst>
              <a:gd name="adj" fmla="val 20305"/>
            </a:avLst>
          </a:prstGeom>
          <a:solidFill>
            <a:schemeClr val="accent1">
              <a:lumMod val="50000"/>
            </a:schemeClr>
          </a:solidFill>
          <a:ln w="25400">
            <a:solidFill>
              <a:srgbClr val="002060"/>
            </a:solidFill>
          </a:ln>
          <a:extLst/>
        </p:spPr>
        <p:txBody>
          <a:bodyPr lIns="45717" tIns="45718" rIns="45717" bIns="45718" anchor="ctr"/>
          <a:lstStyle>
            <a:lvl1pPr algn="ctr">
              <a:defRPr sz="22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sz="2800" dirty="0" err="1"/>
              <a:t>진정성을</a:t>
            </a:r>
            <a:r>
              <a:rPr sz="2800" dirty="0"/>
              <a:t> </a:t>
            </a:r>
            <a:r>
              <a:rPr sz="2800" dirty="0" err="1"/>
              <a:t>추구했던</a:t>
            </a:r>
            <a:r>
              <a:rPr sz="2800" dirty="0"/>
              <a:t> </a:t>
            </a:r>
            <a:r>
              <a:rPr sz="2800" dirty="0" err="1"/>
              <a:t>사람들</a:t>
            </a:r>
            <a:r>
              <a:rPr sz="2800" dirty="0"/>
              <a:t> </a:t>
            </a:r>
          </a:p>
        </p:txBody>
      </p:sp>
      <p:grpSp>
        <p:nvGrpSpPr>
          <p:cNvPr id="136" name="Group 136"/>
          <p:cNvGrpSpPr>
            <a:grpSpLocks/>
          </p:cNvGrpSpPr>
          <p:nvPr/>
        </p:nvGrpSpPr>
        <p:grpSpPr bwMode="auto">
          <a:xfrm>
            <a:off x="323851" y="1052513"/>
            <a:ext cx="8264525" cy="5695950"/>
            <a:chOff x="-231634" y="0"/>
            <a:chExt cx="8265309" cy="5438951"/>
          </a:xfrm>
        </p:grpSpPr>
        <p:pic>
          <p:nvPicPr>
            <p:cNvPr id="20486" name="pasted-image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7618" y="1073238"/>
              <a:ext cx="2704894" cy="2660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0487" name="pasted-image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9435" y="483747"/>
              <a:ext cx="1852058" cy="2719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0488" name="pasted-image.tif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1634" y="3224550"/>
              <a:ext cx="3818529" cy="1934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0489" name="pasted-image.tif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1195" y="2330907"/>
              <a:ext cx="2180270" cy="3108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0490" name="pasted-image.tif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3405" y="2099681"/>
              <a:ext cx="2180270" cy="3176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0491" name="pasted-image.tif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7087" y="0"/>
              <a:ext cx="1945833" cy="2531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38" y="619125"/>
            <a:ext cx="217646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 descr="Image result for 권정생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6" y="3392488"/>
            <a:ext cx="2189163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1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fill="hold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 advAuto="0"/>
      <p:bldP spid="136" grpId="1" animBg="1" advAuto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>
            <a:off x="360168" y="1232260"/>
            <a:ext cx="8359687" cy="1459754"/>
          </a:xfrm>
          <a:prstGeom prst="roundRect">
            <a:avLst>
              <a:gd name="adj" fmla="val 35430"/>
            </a:avLst>
          </a:prstGeom>
          <a:solidFill>
            <a:srgbClr val="FFFFFF"/>
          </a:solidFill>
          <a:ln w="50800">
            <a:solidFill>
              <a:schemeClr val="accent1"/>
            </a:solidFill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  <p:txBody>
          <a:bodyPr lIns="45717" tIns="45718" rIns="45717" bIns="45718"/>
          <a:lstStyle/>
          <a:p>
            <a:pPr>
              <a:defRPr/>
            </a:pPr>
            <a:r>
              <a:rPr lang="ko-KR" altLang="en-US" sz="4000" dirty="0" err="1">
                <a:solidFill>
                  <a:srgbClr val="FF0000"/>
                </a:solidFill>
              </a:rPr>
              <a:t>진정성이란</a:t>
            </a:r>
            <a:r>
              <a:rPr lang="en-US" altLang="ko-KR" sz="4000" dirty="0">
                <a:solidFill>
                  <a:srgbClr val="FF0000"/>
                </a:solidFill>
              </a:rPr>
              <a:t>? </a:t>
            </a:r>
            <a:r>
              <a:rPr lang="ko-KR" altLang="en-US" sz="3600" dirty="0" smtClean="0"/>
              <a:t>삶의 </a:t>
            </a:r>
            <a:r>
              <a:rPr lang="ko-KR" altLang="en-US" sz="3600" dirty="0"/>
              <a:t>온전성 </a:t>
            </a:r>
            <a:r>
              <a:rPr lang="ko-KR" altLang="en-US" sz="3600" dirty="0" smtClean="0"/>
              <a:t>회복 </a:t>
            </a:r>
            <a:r>
              <a:rPr lang="en-US" altLang="ko-KR" sz="3600" dirty="0" smtClean="0"/>
              <a:t>=</a:t>
            </a:r>
            <a:r>
              <a:rPr lang="en-US" altLang="ko-KR" sz="3600" dirty="0"/>
              <a:t>&gt; </a:t>
            </a:r>
            <a:r>
              <a:rPr lang="ko-KR" altLang="en-US" sz="3600" dirty="0"/>
              <a:t>사명과 본질을 추구하는 것</a:t>
            </a:r>
            <a:endParaRPr sz="3600" dirty="0"/>
          </a:p>
        </p:txBody>
      </p:sp>
      <p:grpSp>
        <p:nvGrpSpPr>
          <p:cNvPr id="124" name="Group 124"/>
          <p:cNvGrpSpPr>
            <a:grpSpLocks/>
          </p:cNvGrpSpPr>
          <p:nvPr/>
        </p:nvGrpSpPr>
        <p:grpSpPr bwMode="auto">
          <a:xfrm>
            <a:off x="755650" y="3498851"/>
            <a:ext cx="7632700" cy="1260475"/>
            <a:chOff x="0" y="0"/>
            <a:chExt cx="8298107" cy="1260643"/>
          </a:xfrm>
        </p:grpSpPr>
        <p:grpSp>
          <p:nvGrpSpPr>
            <p:cNvPr id="21508" name="Group 119"/>
            <p:cNvGrpSpPr>
              <a:grpSpLocks/>
            </p:cNvGrpSpPr>
            <p:nvPr/>
          </p:nvGrpSpPr>
          <p:grpSpPr bwMode="auto">
            <a:xfrm>
              <a:off x="0" y="0"/>
              <a:ext cx="8298107" cy="1260643"/>
              <a:chOff x="0" y="0"/>
              <a:chExt cx="8298106" cy="1260642"/>
            </a:xfrm>
          </p:grpSpPr>
          <p:sp>
            <p:nvSpPr>
              <p:cNvPr id="21513" name="Shape 117"/>
              <p:cNvSpPr>
                <a:spLocks noChangeShapeType="1"/>
              </p:cNvSpPr>
              <p:nvPr/>
            </p:nvSpPr>
            <p:spPr bwMode="auto">
              <a:xfrm>
                <a:off x="1891700" y="626411"/>
                <a:ext cx="4507932" cy="1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19" tIns="45719" rIns="45719" bIns="45719"/>
              <a:lstStyle/>
              <a:p>
                <a:endParaRPr lang="ko-KR" altLang="en-US"/>
              </a:p>
            </p:txBody>
          </p:sp>
          <p:pic>
            <p:nvPicPr>
              <p:cNvPr id="21514" name="image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298107" cy="12606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0" name="Shape 120"/>
            <p:cNvSpPr/>
            <p:nvPr/>
          </p:nvSpPr>
          <p:spPr>
            <a:xfrm>
              <a:off x="77666" y="138131"/>
              <a:ext cx="1744880" cy="9208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/>
          </p:spPr>
          <p:txBody>
            <a:bodyPr lIns="45719" tIns="45719" rIns="45719" bIns="45719"/>
            <a:lstStyle>
              <a:lvl1pPr algn="ctr">
                <a:defRPr sz="2500" b="1">
                  <a:solidFill>
                    <a:srgbClr val="595959"/>
                  </a:solidFill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>
                <a:defRPr/>
              </a:pPr>
              <a:r>
                <a:rPr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sz="28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진정성의</a:t>
              </a:r>
              <a:r>
                <a:rPr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sz="28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발현</a:t>
              </a:r>
              <a:r>
                <a:rPr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1" name="Shape 121"/>
            <p:cNvSpPr/>
            <p:nvPr/>
          </p:nvSpPr>
          <p:spPr>
            <a:xfrm>
              <a:off x="2209147" y="301665"/>
              <a:ext cx="1744881" cy="5953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/>
          </p:spPr>
          <p:txBody>
            <a:bodyPr lIns="45719" tIns="45719" rIns="45719" bIns="45719"/>
            <a:lstStyle>
              <a:lvl1pPr algn="ctr">
                <a:defRPr sz="3000" b="1">
                  <a:solidFill>
                    <a:srgbClr val="595959"/>
                  </a:solidFill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>
                <a:defRPr sz="900"/>
              </a:pPr>
              <a:r>
                <a:rPr sz="28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자기체험</a:t>
              </a:r>
              <a:endParaRPr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2" name="Shape 122"/>
            <p:cNvSpPr/>
            <p:nvPr/>
          </p:nvSpPr>
          <p:spPr>
            <a:xfrm>
              <a:off x="4226719" y="111140"/>
              <a:ext cx="1957166" cy="8351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/>
          </p:spPr>
          <p:txBody>
            <a:bodyPr lIns="45719" tIns="45719" rIns="45719" bIns="45719"/>
            <a:lstStyle>
              <a:lvl1pPr algn="ctr">
                <a:defRPr sz="2300" b="1">
                  <a:solidFill>
                    <a:srgbClr val="595959"/>
                  </a:solidFill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>
                <a:defRPr/>
              </a:pPr>
              <a:r>
                <a:rPr sz="24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자신삶의</a:t>
              </a:r>
              <a:r>
                <a:rPr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defRPr/>
              </a:pPr>
              <a:r>
                <a:rPr sz="24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스토리</a:t>
              </a:r>
              <a:r>
                <a:rPr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sz="24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창출</a:t>
              </a:r>
              <a:endParaRPr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" name="Shape 123"/>
            <p:cNvSpPr/>
            <p:nvPr/>
          </p:nvSpPr>
          <p:spPr>
            <a:xfrm>
              <a:off x="6470384" y="111140"/>
              <a:ext cx="1744880" cy="1060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/>
          </p:spPr>
          <p:txBody>
            <a:bodyPr lIns="45719" tIns="45719" rIns="45719" bIns="45719"/>
            <a:lstStyle>
              <a:lvl1pPr algn="ctr">
                <a:defRPr sz="2900" b="1">
                  <a:solidFill>
                    <a:srgbClr val="595959"/>
                  </a:solidFill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>
                <a:defRPr/>
              </a:pPr>
              <a:r>
                <a:rPr sz="28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영향력</a:t>
              </a:r>
              <a:r>
                <a:rPr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</a:t>
              </a:r>
              <a:r>
                <a:rPr sz="28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발휘</a:t>
              </a:r>
              <a:endParaRPr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373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06" y="89647"/>
            <a:ext cx="8397598" cy="1143000"/>
          </a:xfrm>
        </p:spPr>
        <p:txBody>
          <a:bodyPr/>
          <a:lstStyle/>
          <a:p>
            <a:r>
              <a:rPr lang="ko-KR" altLang="en-US" dirty="0" smtClean="0"/>
              <a:t>말씀의 일상화와 교육의 의도성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0459" y="1600200"/>
            <a:ext cx="8568205" cy="50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o-KR" altLang="en-US" sz="3200" dirty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이스라엘아 들으라 우리  </a:t>
            </a:r>
            <a:r>
              <a:rPr lang="ko-KR" altLang="en-US" sz="3200" dirty="0" smtClean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하나님 여호와는 </a:t>
            </a:r>
            <a:r>
              <a:rPr lang="ko-KR" altLang="en-US" sz="3200" dirty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오직 유일한 </a:t>
            </a:r>
            <a:r>
              <a:rPr lang="ko-KR" altLang="en-US" sz="3200" dirty="0" smtClean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여호와이시니</a:t>
            </a:r>
            <a:r>
              <a:rPr lang="en-US" altLang="ko-KR" sz="3200" dirty="0" smtClean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,</a:t>
            </a:r>
            <a:r>
              <a:rPr lang="ko-KR" altLang="en-US" sz="3200" dirty="0" smtClean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 너는 </a:t>
            </a:r>
            <a:r>
              <a:rPr lang="ko-KR" altLang="en-US" sz="3200" dirty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마음을 다하고 뜻을 다하고 힘을 다하여 네 하나님 여호와를  </a:t>
            </a:r>
            <a:r>
              <a:rPr lang="ko-KR" altLang="en-US" sz="3200" dirty="0" smtClean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사랑하라</a:t>
            </a:r>
            <a:r>
              <a:rPr lang="en-US" altLang="ko-KR" sz="3200" dirty="0" smtClean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.</a:t>
            </a:r>
            <a:r>
              <a:rPr lang="ko-KR" altLang="en-US" sz="3200" dirty="0" smtClean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 오늘 </a:t>
            </a:r>
            <a:r>
              <a:rPr lang="ko-KR" altLang="en-US" sz="3200" dirty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내가 네게 명하는 이 말씀을 너는 마음에 </a:t>
            </a:r>
            <a:r>
              <a:rPr lang="ko-KR" altLang="en-US" sz="3200" dirty="0" smtClean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새기고</a:t>
            </a:r>
            <a:r>
              <a:rPr lang="en-US" altLang="ko-KR" sz="3200" dirty="0" smtClean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,</a:t>
            </a:r>
            <a:r>
              <a:rPr lang="ko-KR" altLang="en-US" sz="3200" dirty="0" smtClean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 네 </a:t>
            </a:r>
            <a:r>
              <a:rPr lang="ko-KR" altLang="en-US" sz="3200" dirty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자녀에게 부지런히 가르치며 집에 앉았을 때에든지 길을 갈 때에든지 누워있을 때에든지 일어날 때에든지 이 말씀을 강론할 </a:t>
            </a:r>
            <a:r>
              <a:rPr lang="ko-KR" altLang="en-US" sz="3200" dirty="0" smtClean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것이며</a:t>
            </a:r>
            <a:r>
              <a:rPr lang="en-US" altLang="ko-KR" sz="3200" dirty="0" smtClean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,</a:t>
            </a:r>
            <a:r>
              <a:rPr lang="ko-KR" altLang="en-US" sz="3200" dirty="0" smtClean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 너는 </a:t>
            </a:r>
            <a:r>
              <a:rPr lang="ko-KR" altLang="en-US" sz="3200" dirty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또 그것을 네 손목에 매어 기호를 삼으며 네 미간에 붙여 표로 </a:t>
            </a:r>
            <a:r>
              <a:rPr lang="ko-KR" altLang="en-US" sz="3200" dirty="0" smtClean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삼고</a:t>
            </a:r>
            <a:r>
              <a:rPr lang="en-US" altLang="ko-KR" sz="3200" dirty="0" smtClean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,</a:t>
            </a:r>
            <a:r>
              <a:rPr lang="ko-KR" altLang="en-US" sz="3200" dirty="0" smtClean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 또 </a:t>
            </a:r>
            <a:r>
              <a:rPr lang="ko-KR" altLang="en-US" sz="3200" dirty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네 집 문설주와 바깥문에 기록할지니라</a:t>
            </a:r>
            <a:r>
              <a:rPr lang="en-US" altLang="ko-KR" sz="3200" dirty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(</a:t>
            </a:r>
            <a:r>
              <a:rPr lang="ko-KR" altLang="en-US" sz="3200" dirty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신 </a:t>
            </a:r>
            <a:r>
              <a:rPr lang="en-US" altLang="ko-KR" sz="3200" dirty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6:4-9</a:t>
            </a:r>
            <a:r>
              <a:rPr lang="en-US" altLang="ko-KR" sz="3200" dirty="0" smtClean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)</a:t>
            </a:r>
            <a:r>
              <a:rPr lang="ko-KR" altLang="en-US" sz="3200" dirty="0" smtClean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 </a:t>
            </a:r>
            <a:r>
              <a:rPr lang="ko-KR" altLang="en-US" sz="2400" dirty="0" smtClean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메주자</a:t>
            </a:r>
            <a:endParaRPr lang="en-US" sz="3200" dirty="0">
              <a:solidFill>
                <a:srgbClr val="000000"/>
              </a:solidFill>
              <a:latin typeface="나눔고딕 ExtraBold"/>
              <a:ea typeface="나눔고딕 ExtraBold"/>
              <a:cs typeface="나눔고딕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71545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11121" y="2178839"/>
            <a:ext cx="7324829" cy="3603625"/>
          </a:xfrm>
        </p:spPr>
        <p:txBody>
          <a:bodyPr rtlCol="0">
            <a:normAutofit/>
          </a:bodyPr>
          <a:lstStyle/>
          <a:p>
            <a:pPr marL="274306" indent="-274306">
              <a:defRPr/>
            </a:pPr>
            <a:r>
              <a:rPr lang="ko-KR" alt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/>
                <a:ea typeface="나눔고딕 ExtraBold"/>
                <a:cs typeface="나눔고딕 ExtraBold"/>
              </a:rPr>
              <a:t>그릿이란</a:t>
            </a:r>
            <a:r>
              <a:rPr lang="ko-KR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/>
                <a:ea typeface="나눔고딕 ExtraBold"/>
                <a:cs typeface="나눔고딕 ExtraBold"/>
              </a:rPr>
              <a:t> 인생을 </a:t>
            </a:r>
            <a:r>
              <a:rPr lang="ko-KR" alt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/>
                <a:ea typeface="나눔고딕 ExtraBold"/>
                <a:cs typeface="나눔고딕 ExtraBold"/>
              </a:rPr>
              <a:t>단거리 경주</a:t>
            </a:r>
            <a:r>
              <a:rPr lang="ko-KR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/>
                <a:ea typeface="나눔고딕 ExtraBold"/>
                <a:cs typeface="나눔고딕 ExtraBold"/>
              </a:rPr>
              <a:t>로 생각하는 것이 아니라 </a:t>
            </a:r>
            <a:r>
              <a:rPr lang="ko-KR" altLang="en-US" sz="4400" dirty="0">
                <a:solidFill>
                  <a:srgbClr val="EA43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/>
                <a:ea typeface="나눔고딕 ExtraBold"/>
                <a:cs typeface="나눔고딕 ExtraBold"/>
              </a:rPr>
              <a:t>마라톤</a:t>
            </a:r>
            <a:r>
              <a:rPr lang="ko-KR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/>
                <a:ea typeface="나눔고딕 ExtraBold"/>
                <a:cs typeface="나눔고딕 ExtraBold"/>
              </a:rPr>
              <a:t>으로 여기는 것이다</a:t>
            </a:r>
            <a:r>
              <a:rPr lang="en-US" altLang="ko-K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/>
                <a:ea typeface="나눔고딕 ExtraBold"/>
                <a:cs typeface="나눔고딕 ExtraBold"/>
              </a:rPr>
              <a:t>. (</a:t>
            </a:r>
            <a:r>
              <a:rPr lang="ko-KR" alt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/>
                <a:ea typeface="나눔고딕 ExtraBold"/>
                <a:cs typeface="나눔고딕 ExtraBold"/>
              </a:rPr>
              <a:t>더크워스</a:t>
            </a:r>
            <a:r>
              <a:rPr lang="en-US" altLang="ko-K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/>
                <a:ea typeface="나눔고딕 ExtraBold"/>
                <a:cs typeface="나눔고딕 ExtraBold"/>
              </a:rPr>
              <a:t>)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/>
              <a:ea typeface="나눔고딕 ExtraBold"/>
              <a:cs typeface="나눔고딕 ExtraBol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1121" y="607425"/>
            <a:ext cx="74661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/>
                <a:ea typeface="나눔고딕 ExtraBold"/>
                <a:cs typeface="나눔고딕 ExtraBold"/>
              </a:rPr>
              <a:t>당신에게 그릿이 있는가</a:t>
            </a:r>
            <a:r>
              <a:rPr lang="en-US" altLang="ko-K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/>
                <a:ea typeface="나눔고딕 ExtraBold"/>
                <a:cs typeface="나눔고딕 ExtraBold"/>
              </a:rPr>
              <a:t>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9769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483613"/>
            <a:ext cx="9143999" cy="739775"/>
          </a:xfrm>
        </p:spPr>
        <p:txBody>
          <a:bodyPr rtlCol="0">
            <a:noAutofit/>
          </a:bodyPr>
          <a:lstStyle/>
          <a:p>
            <a:pPr algn="l">
              <a:defRPr/>
            </a:pP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B" panose="02030600000101010101" pitchFamily="18" charset="-127"/>
                <a:ea typeface="HY수평선B" panose="02030600000101010101" pitchFamily="18" charset="-127"/>
              </a:rPr>
              <a:t>성장 사고방식 </a:t>
            </a:r>
            <a:r>
              <a:rPr lang="en-US" altLang="ko-KR" sz="24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Growth</a:t>
            </a:r>
            <a:r>
              <a:rPr lang="ko-KR" altLang="en-US" sz="24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2400" dirty="0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Mindset</a:t>
            </a:r>
            <a:r>
              <a:rPr lang="ko-KR" altLang="en-US" sz="2400" dirty="0" smtClean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 </a:t>
            </a:r>
            <a:r>
              <a:rPr lang="en-US" altLang="ko-KR" sz="2400" dirty="0" smtClean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	</a:t>
            </a:r>
            <a:r>
              <a:rPr lang="ko-KR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B" panose="02030600000101010101" pitchFamily="18" charset="-127"/>
                <a:ea typeface="HY수평선B" panose="02030600000101010101" pitchFamily="18" charset="-127"/>
              </a:rPr>
              <a:t>회복탄력성</a:t>
            </a:r>
            <a:r>
              <a:rPr lang="en-US" altLang="ko-KR" sz="2400" dirty="0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Resilience</a:t>
            </a:r>
            <a:r>
              <a:rPr lang="en-US" altLang="ko-KR" sz="2400" dirty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/>
            </a:r>
            <a:br>
              <a:rPr lang="en-US" altLang="ko-KR" sz="2400" dirty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</a:br>
            <a:r>
              <a:rPr lang="ko-K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B" panose="02030600000101010101" pitchFamily="18" charset="-127"/>
                <a:ea typeface="HY수평선B" panose="02030600000101010101" pitchFamily="18" charset="-127"/>
              </a:rPr>
              <a:t>내재 동기 </a:t>
            </a:r>
            <a:r>
              <a:rPr lang="en-US" altLang="ko-KR" sz="24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Intrinsic Motivation</a:t>
            </a:r>
            <a:r>
              <a:rPr lang="en-US" altLang="ko-KR" sz="2400" dirty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	</a:t>
            </a:r>
            <a:r>
              <a:rPr lang="ko-KR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B" panose="02030600000101010101" pitchFamily="18" charset="-127"/>
                <a:ea typeface="HY수평선B" panose="02030600000101010101" pitchFamily="18" charset="-127"/>
              </a:rPr>
              <a:t>끈기</a:t>
            </a:r>
            <a:r>
              <a:rPr lang="ko-KR" altLang="en-US" sz="2400" dirty="0" smtClean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Tenacity</a:t>
            </a:r>
            <a:endParaRPr lang="ko-KR" altLang="en-US" sz="2400" dirty="0">
              <a:solidFill>
                <a:srgbClr val="000000"/>
              </a:solidFill>
              <a:latin typeface="HY수평선B" panose="02030600000101010101" pitchFamily="18" charset="-127"/>
              <a:ea typeface="HY수평선B" panose="02030600000101010101" pitchFamily="18" charset="-127"/>
            </a:endParaRPr>
          </a:p>
        </p:txBody>
      </p:sp>
      <p:sp>
        <p:nvSpPr>
          <p:cNvPr id="23555" name="내용 개체 틀 2"/>
          <p:cNvSpPr>
            <a:spLocks noGrp="1"/>
          </p:cNvSpPr>
          <p:nvPr>
            <p:ph idx="1"/>
          </p:nvPr>
        </p:nvSpPr>
        <p:spPr>
          <a:xfrm>
            <a:off x="572181" y="1454406"/>
            <a:ext cx="7628220" cy="5606727"/>
          </a:xfrm>
        </p:spPr>
        <p:txBody>
          <a:bodyPr/>
          <a:lstStyle/>
          <a:p>
            <a:endParaRPr lang="ko-KR" altLang="en-US" dirty="0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1557338"/>
            <a:ext cx="6351587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7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19950" r="-19950"/>
          <a:stretch>
            <a:fillRect/>
          </a:stretch>
        </p:blipFill>
        <p:spPr>
          <a:xfrm>
            <a:off x="-1944898" y="0"/>
            <a:ext cx="12999066" cy="6858000"/>
          </a:xfrm>
        </p:spPr>
      </p:pic>
    </p:spTree>
    <p:extLst>
      <p:ext uri="{BB962C8B-B14F-4D97-AF65-F5344CB8AC3E}">
        <p14:creationId xmlns:p14="http://schemas.microsoft.com/office/powerpoint/2010/main" val="41886705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10"/>
            <a:ext cx="7848600" cy="1143000"/>
          </a:xfrm>
        </p:spPr>
        <p:txBody>
          <a:bodyPr/>
          <a:lstStyle/>
          <a:p>
            <a:r>
              <a:rPr lang="ko-KR" altLang="en-US" dirty="0" smtClean="0"/>
              <a:t>예수님의 우리를 향하신 추적</a:t>
            </a:r>
            <a:endParaRPr lang="en-U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750722202"/>
              </p:ext>
            </p:extLst>
          </p:nvPr>
        </p:nvGraphicFramePr>
        <p:xfrm>
          <a:off x="2362200" y="141763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417638"/>
            <a:ext cx="8458200" cy="5440362"/>
          </a:xfrm>
        </p:spPr>
        <p:txBody>
          <a:bodyPr/>
          <a:lstStyle/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61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104"/>
          <p:cNvGrpSpPr>
            <a:grpSpLocks/>
          </p:cNvGrpSpPr>
          <p:nvPr/>
        </p:nvGrpSpPr>
        <p:grpSpPr bwMode="auto">
          <a:xfrm>
            <a:off x="1681163" y="1714500"/>
            <a:ext cx="5781675" cy="4165600"/>
            <a:chOff x="-38099" y="-38100"/>
            <a:chExt cx="5780435" cy="4165653"/>
          </a:xfrm>
        </p:grpSpPr>
        <p:grpSp>
          <p:nvGrpSpPr>
            <p:cNvPr id="18434" name="Group 97"/>
            <p:cNvGrpSpPr>
              <a:grpSpLocks/>
            </p:cNvGrpSpPr>
            <p:nvPr/>
          </p:nvGrpSpPr>
          <p:grpSpPr bwMode="auto">
            <a:xfrm>
              <a:off x="-38100" y="-38101"/>
              <a:ext cx="5780436" cy="1582412"/>
              <a:chOff x="0" y="0"/>
              <a:chExt cx="5780435" cy="1582410"/>
            </a:xfrm>
          </p:grpSpPr>
          <p:sp>
            <p:nvSpPr>
              <p:cNvPr id="96" name="Shape 96"/>
              <p:cNvSpPr/>
              <p:nvPr/>
            </p:nvSpPr>
            <p:spPr>
              <a:xfrm>
                <a:off x="38093" y="38101"/>
                <a:ext cx="5704250" cy="1506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1" h="17183" extrusionOk="0">
                    <a:moveTo>
                      <a:pt x="0" y="0"/>
                    </a:moveTo>
                    <a:lnTo>
                      <a:pt x="21445" y="0"/>
                    </a:lnTo>
                    <a:cubicBezTo>
                      <a:pt x="21600" y="1301"/>
                      <a:pt x="21600" y="2633"/>
                      <a:pt x="21445" y="3934"/>
                    </a:cubicBezTo>
                    <a:cubicBezTo>
                      <a:pt x="19334" y="21600"/>
                      <a:pt x="2110" y="21600"/>
                      <a:pt x="0" y="393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satOff val="-16666"/>
                  <a:lumOff val="15000"/>
                </a:schemeClr>
              </a:solidFill>
              <a:ln>
                <a:noFill/>
              </a:ln>
              <a:effectLst/>
              <a:extLst/>
            </p:spPr>
            <p:txBody>
              <a:bodyPr lIns="45719" tIns="45719" rIns="45719" bIns="45719" anchor="ctr"/>
              <a:lstStyle/>
              <a:p>
                <a:pPr algn="ctr">
                  <a:defRPr/>
                </a:pPr>
                <a:r>
                  <a:rPr lang="ko-KR" altLang="en-US" sz="3000">
                    <a:solidFill>
                      <a:srgbClr val="FFFFFF"/>
                    </a:solidFill>
                    <a:latin typeface="나눔고딕 ExtraBold" charset="0"/>
                    <a:ea typeface="나눔고딕 ExtraBold" charset="0"/>
                    <a:cs typeface="나눔고딕 ExtraBold" charset="0"/>
                    <a:sym typeface="나눔고딕 ExtraBold" charset="0"/>
                  </a:rPr>
                  <a:t>리더십의</a:t>
                </a:r>
                <a:r>
                  <a:rPr lang="en-US" altLang="ko-KR" sz="3000">
                    <a:solidFill>
                      <a:srgbClr val="FFFFFF"/>
                    </a:solidFill>
                    <a:latin typeface="나눔고딕 ExtraBold" charset="0"/>
                    <a:ea typeface="나눔고딕 ExtraBold" charset="0"/>
                    <a:cs typeface="나눔고딕 ExtraBold" charset="0"/>
                    <a:sym typeface="나눔고딕 ExtraBold" charset="0"/>
                  </a:rPr>
                  <a:t> </a:t>
                </a:r>
                <a:r>
                  <a:rPr lang="ko-KR" altLang="en-US" sz="3000">
                    <a:solidFill>
                      <a:srgbClr val="FFFFFF"/>
                    </a:solidFill>
                    <a:latin typeface="나눔고딕 ExtraBold" charset="0"/>
                    <a:ea typeface="나눔고딕 ExtraBold" charset="0"/>
                    <a:cs typeface="나눔고딕 ExtraBold" charset="0"/>
                    <a:sym typeface="나눔고딕 ExtraBold" charset="0"/>
                  </a:rPr>
                  <a:t>다른</a:t>
                </a:r>
                <a:r>
                  <a:rPr lang="en-US" altLang="ko-KR" sz="3000">
                    <a:solidFill>
                      <a:srgbClr val="FFFFFF"/>
                    </a:solidFill>
                    <a:latin typeface="나눔고딕 ExtraBold" charset="0"/>
                    <a:ea typeface="나눔고딕 ExtraBold" charset="0"/>
                    <a:cs typeface="나눔고딕 ExtraBold" charset="0"/>
                    <a:sym typeface="나눔고딕 ExtraBold" charset="0"/>
                  </a:rPr>
                  <a:t> </a:t>
                </a:r>
                <a:r>
                  <a:rPr lang="ko-KR" altLang="en-US" sz="3000">
                    <a:solidFill>
                      <a:srgbClr val="FFFFFF"/>
                    </a:solidFill>
                    <a:latin typeface="나눔고딕 ExtraBold" charset="0"/>
                    <a:ea typeface="나눔고딕 ExtraBold" charset="0"/>
                    <a:cs typeface="나눔고딕 ExtraBold" charset="0"/>
                    <a:sym typeface="나눔고딕 ExtraBold" charset="0"/>
                  </a:rPr>
                  <a:t>이름</a:t>
                </a:r>
                <a:r>
                  <a:rPr lang="en-US" altLang="ko-KR" sz="3000">
                    <a:solidFill>
                      <a:srgbClr val="FFFFFF"/>
                    </a:solidFill>
                    <a:latin typeface="나눔고딕 ExtraBold" charset="0"/>
                    <a:ea typeface="나눔고딕 ExtraBold" charset="0"/>
                    <a:cs typeface="나눔고딕 ExtraBold" charset="0"/>
                    <a:sym typeface="나눔고딕 ExtraBold" charset="0"/>
                  </a:rPr>
                  <a:t> </a:t>
                </a:r>
              </a:p>
            </p:txBody>
          </p:sp>
          <p:pic>
            <p:nvPicPr>
              <p:cNvPr id="18440" name="그림 94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1"/>
                <a:ext cx="5780436" cy="1582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8" name="그림 97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03" y="2289205"/>
              <a:ext cx="1837931" cy="1838348"/>
            </a:xfrm>
            <a:prstGeom prst="rect">
              <a:avLst/>
            </a:prstGeom>
            <a:noFill/>
            <a:ln>
              <a:noFill/>
            </a:ln>
            <a:effectLst>
              <a:outerShdw blurRad="355600" rotWithShape="0">
                <a:srgbClr val="000000">
                  <a:alpha val="7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" name="그림 98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3304" y="2289205"/>
              <a:ext cx="1837931" cy="1838348"/>
            </a:xfrm>
            <a:prstGeom prst="rect">
              <a:avLst/>
            </a:prstGeom>
            <a:noFill/>
            <a:ln>
              <a:noFill/>
            </a:ln>
            <a:effectLst>
              <a:outerShdw blurRad="355600" rotWithShape="0">
                <a:srgbClr val="000000">
                  <a:alpha val="7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7" name="그림 99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031530">
              <a:off x="988373" y="1652705"/>
              <a:ext cx="1014068" cy="471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8" name="그림 101"/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928814" y="1544388"/>
              <a:ext cx="981992" cy="581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5403912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45" y="1219200"/>
            <a:ext cx="8199681" cy="6124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2800" b="1" dirty="0" smtClean="0"/>
              <a:t>얼마나 힘드세요</a:t>
            </a:r>
            <a:r>
              <a:rPr lang="en-US" altLang="ko-KR" sz="2800" b="1" dirty="0" smtClean="0"/>
              <a:t>?</a:t>
            </a:r>
            <a:r>
              <a:rPr lang="ko-KR" altLang="en-US" sz="2800" b="1" dirty="0" smtClean="0"/>
              <a:t> </a:t>
            </a:r>
            <a:r>
              <a:rPr lang="en-US" altLang="ko-KR" sz="2800" b="1" dirty="0" smtClean="0"/>
              <a:t>(</a:t>
            </a:r>
            <a:r>
              <a:rPr lang="ko-KR" altLang="en-US" sz="2800" b="1" dirty="0" smtClean="0"/>
              <a:t>긴장이 풀어진다</a:t>
            </a:r>
            <a:r>
              <a:rPr lang="en-US" altLang="ko-KR" sz="2800" b="1" dirty="0" smtClean="0"/>
              <a:t>)</a:t>
            </a:r>
          </a:p>
          <a:p>
            <a:pPr marL="342900" indent="-342900">
              <a:buAutoNum type="arabicPeriod"/>
            </a:pPr>
            <a:r>
              <a:rPr lang="ko-KR" altLang="en-US" sz="2800" b="1" dirty="0" smtClean="0"/>
              <a:t>진심으로 마음을 열고 다가가라</a:t>
            </a:r>
            <a:r>
              <a:rPr lang="en-US" altLang="ko-KR" sz="2800" b="1" dirty="0" smtClean="0"/>
              <a:t>.</a:t>
            </a:r>
          </a:p>
          <a:p>
            <a:pPr marL="342900" indent="-342900">
              <a:buAutoNum type="arabicPeriod"/>
            </a:pPr>
            <a:r>
              <a:rPr lang="ko-KR" altLang="en-US" sz="2800" b="1" dirty="0" smtClean="0"/>
              <a:t>우리도 더 좋아질 수 있다고 소망을 주라</a:t>
            </a:r>
            <a:r>
              <a:rPr lang="en-US" altLang="ko-KR" sz="2800" b="1" dirty="0" smtClean="0"/>
              <a:t>.</a:t>
            </a:r>
          </a:p>
          <a:p>
            <a:pPr marL="342900" indent="-342900">
              <a:buAutoNum type="arabicPeriod"/>
            </a:pPr>
            <a:r>
              <a:rPr lang="ko-KR" altLang="en-US" sz="2800" b="1" dirty="0" smtClean="0"/>
              <a:t>나아질 때 고통이 있을 수 있음을 알려주라</a:t>
            </a:r>
            <a:r>
              <a:rPr lang="en-US" altLang="ko-KR" sz="2800" b="1" dirty="0" smtClean="0"/>
              <a:t>.</a:t>
            </a:r>
          </a:p>
          <a:p>
            <a:pPr marL="342900" indent="-342900">
              <a:buAutoNum type="arabicPeriod"/>
            </a:pPr>
            <a:r>
              <a:rPr lang="ko-KR" altLang="en-US" sz="2800" b="1" dirty="0" smtClean="0"/>
              <a:t>아프면</a:t>
            </a:r>
            <a:r>
              <a:rPr lang="en-US" altLang="ko-KR" sz="2800" b="1" dirty="0" smtClean="0"/>
              <a:t>,</a:t>
            </a:r>
            <a:r>
              <a:rPr lang="ko-KR" altLang="en-US" sz="2800" b="1" dirty="0" smtClean="0"/>
              <a:t> 아프다고 말하라고 하라</a:t>
            </a:r>
            <a:r>
              <a:rPr lang="en-US" altLang="ko-KR" sz="2800" b="1" dirty="0" smtClean="0"/>
              <a:t>.</a:t>
            </a:r>
          </a:p>
          <a:p>
            <a:pPr marL="342900" indent="-342900">
              <a:buAutoNum type="arabicPeriod"/>
            </a:pPr>
            <a:r>
              <a:rPr lang="ko-KR" altLang="en-US" sz="2800" b="1" dirty="0" smtClean="0"/>
              <a:t>과정 중 안심시켜라</a:t>
            </a:r>
            <a:r>
              <a:rPr lang="en-US" altLang="ko-KR" sz="2800" b="1" dirty="0" smtClean="0"/>
              <a:t>.</a:t>
            </a:r>
          </a:p>
          <a:p>
            <a:pPr marL="342900" indent="-342900">
              <a:buAutoNum type="arabicPeriod"/>
            </a:pPr>
            <a:r>
              <a:rPr lang="ko-KR" altLang="en-US" sz="2800" b="1" dirty="0" smtClean="0"/>
              <a:t>애프터 서비스를 하라</a:t>
            </a:r>
            <a:r>
              <a:rPr lang="en-US" altLang="ko-KR" sz="2800" b="1" dirty="0" smtClean="0"/>
              <a:t>.</a:t>
            </a:r>
          </a:p>
          <a:p>
            <a:pPr marL="342900" indent="-342900">
              <a:buAutoNum type="arabicPeriod"/>
            </a:pPr>
            <a:r>
              <a:rPr lang="ko-KR" altLang="en-US" sz="2800" b="1" dirty="0" smtClean="0"/>
              <a:t>선생님</a:t>
            </a:r>
            <a:r>
              <a:rPr lang="en-US" altLang="ko-KR" sz="2800" b="1" dirty="0" smtClean="0"/>
              <a:t>,</a:t>
            </a:r>
            <a:r>
              <a:rPr lang="ko-KR" altLang="en-US" sz="2800" b="1" dirty="0" smtClean="0"/>
              <a:t> 몸이 파업했어요</a:t>
            </a:r>
            <a:r>
              <a:rPr lang="en-US" altLang="ko-KR" sz="2800" b="1" dirty="0" smtClean="0"/>
              <a:t>.</a:t>
            </a:r>
            <a:r>
              <a:rPr lang="ko-KR" altLang="en-US" sz="2800" b="1" dirty="0" smtClean="0"/>
              <a:t> </a:t>
            </a:r>
            <a:endParaRPr lang="en-US" altLang="ko-KR" sz="2800" b="1" dirty="0" smtClean="0"/>
          </a:p>
          <a:p>
            <a:pPr marL="342900" indent="-342900">
              <a:buAutoNum type="arabicPeriod"/>
            </a:pPr>
            <a:r>
              <a:rPr lang="ko-KR" altLang="en-US" sz="2800" b="1" dirty="0" smtClean="0"/>
              <a:t>그러니</a:t>
            </a:r>
            <a:r>
              <a:rPr lang="en-US" altLang="ko-KR" sz="2800" b="1" dirty="0" smtClean="0"/>
              <a:t>,</a:t>
            </a:r>
            <a:r>
              <a:rPr lang="ko-KR" altLang="en-US" sz="2800" b="1" dirty="0" smtClean="0"/>
              <a:t> 통증은 우리 삶이 보내는 신호니 그 소리에 귀를 </a:t>
            </a:r>
            <a:endParaRPr lang="en-US" altLang="ko-KR" sz="2800" b="1" dirty="0" smtClean="0"/>
          </a:p>
          <a:p>
            <a:r>
              <a:rPr lang="ko-KR" altLang="en-US" sz="2800" b="1" dirty="0" smtClean="0"/>
              <a:t>기울여 주세요</a:t>
            </a:r>
            <a:r>
              <a:rPr lang="en-US" altLang="ko-KR" sz="2800" b="1" dirty="0" smtClean="0"/>
              <a:t>.</a:t>
            </a:r>
          </a:p>
          <a:p>
            <a:endParaRPr lang="en-US" altLang="ko-KR" sz="2800" b="1" dirty="0" smtClean="0"/>
          </a:p>
          <a:p>
            <a:r>
              <a:rPr lang="ko-KR" altLang="en-US" sz="2800" b="1" dirty="0" smtClean="0"/>
              <a:t>김창옥 프로그램</a:t>
            </a:r>
            <a:r>
              <a:rPr lang="en-US" altLang="ko-KR" sz="2800" b="1" dirty="0" smtClean="0"/>
              <a:t>:</a:t>
            </a:r>
            <a:r>
              <a:rPr lang="ko-KR" altLang="en-US" sz="2800" b="1" dirty="0" smtClean="0"/>
              <a:t> </a:t>
            </a:r>
            <a:endParaRPr lang="en-US" altLang="ko-KR" sz="2800" b="1" dirty="0" smtClean="0"/>
          </a:p>
          <a:p>
            <a:r>
              <a:rPr lang="en-US" altLang="ko-KR" sz="2800" b="1" dirty="0" smtClean="0"/>
              <a:t>https</a:t>
            </a:r>
            <a:r>
              <a:rPr lang="en-US" altLang="ko-KR" sz="2800" b="1" dirty="0"/>
              <a:t>://</a:t>
            </a:r>
            <a:r>
              <a:rPr lang="en-US" altLang="ko-KR" sz="2800" b="1" dirty="0" err="1"/>
              <a:t>www.youtube.com</a:t>
            </a:r>
            <a:r>
              <a:rPr lang="en-US" altLang="ko-KR" sz="2800" b="1" dirty="0"/>
              <a:t>/</a:t>
            </a:r>
            <a:r>
              <a:rPr lang="en-US" altLang="ko-KR" sz="2800" b="1" dirty="0" err="1"/>
              <a:t>watch?v</a:t>
            </a:r>
            <a:r>
              <a:rPr lang="en-US" altLang="ko-KR" sz="2800" b="1" dirty="0"/>
              <a:t>=BBnEwVo9eIU</a:t>
            </a:r>
            <a:endParaRPr lang="en-US" altLang="ko-KR" sz="2800" b="1" dirty="0" smtClean="0"/>
          </a:p>
          <a:p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0" y="228600"/>
            <a:ext cx="914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 smtClean="0">
                <a:solidFill>
                  <a:srgbClr val="FF0000"/>
                </a:solidFill>
              </a:rPr>
              <a:t>진심과 공감의 힘은 진정한 소통의 리더십을 낳는다</a:t>
            </a:r>
            <a:r>
              <a:rPr lang="en-US" altLang="ko-KR" sz="3200" dirty="0" smtClean="0">
                <a:solidFill>
                  <a:srgbClr val="FF0000"/>
                </a:solidFill>
              </a:rPr>
              <a:t>!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443061"/>
      </p:ext>
    </p:extLst>
  </p:cSld>
  <p:clrMapOvr>
    <a:masterClrMapping/>
  </p:clrMapOvr>
  <p:transition xmlns:p14="http://schemas.microsoft.com/office/powerpoint/2010/main"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14527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ko-KR" altLang="en-US" sz="4000" dirty="0" smtClean="0">
                <a:latin typeface="나눔고딕 ExtraBold"/>
                <a:ea typeface="나눔고딕 ExtraBold"/>
                <a:cs typeface="나눔고딕 ExtraBold"/>
              </a:rPr>
              <a:t>하나님은 </a:t>
            </a:r>
            <a:r>
              <a:rPr lang="ko-KR" altLang="en-US" sz="4000" dirty="0" smtClean="0">
                <a:latin typeface="나눔고딕 ExtraBold"/>
                <a:ea typeface="나눔고딕 ExtraBold"/>
                <a:cs typeface="나눔고딕 ExtraBold"/>
              </a:rPr>
              <a:t>우리</a:t>
            </a:r>
            <a:r>
              <a:rPr lang="ko-KR" altLang="en-US" sz="4000" dirty="0" smtClean="0">
                <a:latin typeface="나눔고딕 ExtraBold"/>
                <a:ea typeface="나눔고딕 ExtraBold"/>
                <a:cs typeface="나눔고딕 ExtraBold"/>
              </a:rPr>
              <a:t>의 아픔에 </a:t>
            </a:r>
            <a:r>
              <a:rPr lang="en-US" altLang="ko-KR" sz="4000" dirty="0" smtClean="0">
                <a:latin typeface="나눔고딕 ExtraBold"/>
                <a:ea typeface="나눔고딕 ExtraBold"/>
                <a:cs typeface="나눔고딕 ExtraBold"/>
              </a:rPr>
              <a:t/>
            </a:r>
            <a:br>
              <a:rPr lang="en-US" altLang="ko-KR" sz="4000" dirty="0" smtClean="0">
                <a:latin typeface="나눔고딕 ExtraBold"/>
                <a:ea typeface="나눔고딕 ExtraBold"/>
                <a:cs typeface="나눔고딕 ExtraBold"/>
              </a:rPr>
            </a:br>
            <a:r>
              <a:rPr lang="ko-KR" altLang="en-US" sz="4000" dirty="0" smtClean="0">
                <a:latin typeface="나눔고딕 ExtraBold"/>
                <a:ea typeface="나눔고딕 ExtraBold"/>
                <a:cs typeface="나눔고딕 ExtraBold"/>
              </a:rPr>
              <a:t>공감하고</a:t>
            </a:r>
            <a:r>
              <a:rPr lang="ko-KR" altLang="en-US" sz="4000" dirty="0" smtClean="0">
                <a:latin typeface="나눔고딕 ExtraBold"/>
                <a:ea typeface="나눔고딕 ExtraBold"/>
                <a:cs typeface="나눔고딕 ExtraBold"/>
              </a:rPr>
              <a:t> </a:t>
            </a:r>
            <a:r>
              <a:rPr lang="ko-KR" altLang="en-US" sz="4000" dirty="0" smtClean="0">
                <a:latin typeface="나눔고딕 ExtraBold"/>
                <a:ea typeface="나눔고딕 ExtraBold"/>
                <a:cs typeface="나눔고딕 ExtraBold"/>
              </a:rPr>
              <a:t> </a:t>
            </a:r>
            <a:r>
              <a:rPr lang="ko-KR" altLang="en-US" sz="4000" dirty="0" smtClean="0">
                <a:latin typeface="나눔고딕 ExtraBold"/>
                <a:ea typeface="나눔고딕 ExtraBold"/>
                <a:cs typeface="나눔고딕 ExtraBold"/>
              </a:rPr>
              <a:t>소통하기 위하여 </a:t>
            </a:r>
            <a:r>
              <a:rPr lang="en-US" altLang="ko-KR" sz="4000" dirty="0" smtClean="0">
                <a:latin typeface="나눔고딕 ExtraBold"/>
                <a:ea typeface="나눔고딕 ExtraBold"/>
                <a:cs typeface="나눔고딕 ExtraBold"/>
              </a:rPr>
              <a:t/>
            </a:r>
            <a:br>
              <a:rPr lang="en-US" altLang="ko-KR" sz="4000" dirty="0" smtClean="0">
                <a:latin typeface="나눔고딕 ExtraBold"/>
                <a:ea typeface="나눔고딕 ExtraBold"/>
                <a:cs typeface="나눔고딕 ExtraBold"/>
              </a:rPr>
            </a:br>
            <a:r>
              <a:rPr lang="ko-KR" altLang="en-US" sz="4000" dirty="0" smtClean="0">
                <a:latin typeface="나눔고딕 ExtraBold"/>
                <a:ea typeface="나눔고딕 ExtraBold"/>
                <a:cs typeface="나눔고딕 ExtraBold"/>
              </a:rPr>
              <a:t>인간의 몸을 입고 오셨다</a:t>
            </a:r>
            <a:r>
              <a:rPr lang="en-US" altLang="ko-KR" sz="4000" dirty="0" smtClean="0">
                <a:latin typeface="나눔고딕 ExtraBold"/>
                <a:ea typeface="나눔고딕 ExtraBold"/>
                <a:cs typeface="나눔고딕 ExtraBold"/>
              </a:rPr>
              <a:t>!</a:t>
            </a:r>
            <a:endParaRPr lang="en-US" sz="4000" dirty="0">
              <a:latin typeface="나눔고딕 ExtraBold"/>
              <a:ea typeface="나눔고딕 ExtraBold"/>
              <a:cs typeface="나눔고딕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20763562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j0175361.jpg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/>
          <a:srcRect l="5333" r="5333"/>
          <a:stretch>
            <a:fillRect/>
          </a:stretch>
        </p:blipFill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6" name="j0321087.jpg"/>
          <p:cNvPicPr>
            <a:picLocks noGrp="1" noChangeAspect="1"/>
          </p:cNvPicPr>
          <p:nvPr>
            <p:ph type="pic" sz="quarter" idx="26"/>
          </p:nvPr>
        </p:nvPicPr>
        <p:blipFill>
          <a:blip r:embed="rId4" cstate="print"/>
          <a:srcRect l="26367" r="26367"/>
          <a:stretch>
            <a:fillRect/>
          </a:stretch>
        </p:blipFill>
        <p:spPr>
          <a:xfrm>
            <a:off x="228600" y="228600"/>
            <a:ext cx="20701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8" name="j0321101.jpg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/>
          <a:srcRect l="3556" r="3556"/>
          <a:stretch>
            <a:fillRect/>
          </a:stretch>
        </p:blipFill>
        <p:spPr>
          <a:xfrm>
            <a:off x="228600" y="3429000"/>
            <a:ext cx="20701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2" name="j0321097.jpg"/>
          <p:cNvPicPr>
            <a:picLocks noGrp="1" noChangeAspect="1"/>
          </p:cNvPicPr>
          <p:nvPr>
            <p:ph type="pic" sz="quarter" idx="28"/>
          </p:nvPr>
        </p:nvPicPr>
        <p:blipFill>
          <a:blip r:embed="rId6" cstate="print"/>
          <a:srcRect l="2444" r="2444"/>
          <a:stretch>
            <a:fillRect/>
          </a:stretch>
        </p:blipFill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5" name="j0321089.jpg"/>
          <p:cNvPicPr>
            <a:picLocks noGrp="1" noChangeAspect="1"/>
          </p:cNvPicPr>
          <p:nvPr>
            <p:ph type="pic" sz="quarter" idx="27"/>
          </p:nvPr>
        </p:nvPicPr>
        <p:blipFill>
          <a:blip r:embed="rId7" cstate="print"/>
          <a:srcRect l="2444" r="2444"/>
          <a:stretch>
            <a:fillRect/>
          </a:stretch>
        </p:blipFill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3"/>
          <a:lstStyle/>
          <a:p>
            <a:pPr algn="l"/>
            <a:r>
              <a:rPr lang="en-US" sz="6000" dirty="0" smtClean="0">
                <a:latin typeface="PC명조"/>
                <a:ea typeface="PC명조"/>
                <a:cs typeface="PC명조"/>
              </a:rPr>
              <a:t>M e z u z a h</a:t>
            </a:r>
            <a:endParaRPr lang="en-US" sz="6000" dirty="0">
              <a:latin typeface="PC명조"/>
              <a:ea typeface="PC명조"/>
              <a:cs typeface="PC명조"/>
            </a:endParaRPr>
          </a:p>
        </p:txBody>
      </p:sp>
      <p:pic>
        <p:nvPicPr>
          <p:cNvPr id="7" name="Picture 6" descr="스크린샷 2017-06-26 오후 8.17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485" y="1232646"/>
            <a:ext cx="4367515" cy="5625353"/>
          </a:xfrm>
          <a:prstGeom prst="rect">
            <a:avLst/>
          </a:prstGeom>
        </p:spPr>
      </p:pic>
      <p:pic>
        <p:nvPicPr>
          <p:cNvPr id="8" name="Picture 7" descr="스크린샷 2017-06-26 오후 8.19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32646"/>
            <a:ext cx="4776484" cy="562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63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6199"/>
            <a:ext cx="7772400" cy="1143000"/>
          </a:xfrm>
        </p:spPr>
        <p:txBody>
          <a:bodyPr/>
          <a:lstStyle/>
          <a:p>
            <a:r>
              <a:rPr lang="ko-KR" altLang="en-US" dirty="0" smtClean="0"/>
              <a:t>말씀소통과 강한 멘탈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600200"/>
            <a:ext cx="834073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o-KR" altLang="en-US" sz="3200" b="1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주 여호와께서 학자들의 혀를 내게 주사 나로 곤고한 자를 말로 어떻게 도와 줄 줄을 알게 하시고 아침마다 깨우치시되 나의 귀를 깨우치사 학자들 같이 알아듣게 하시도다</a:t>
            </a:r>
            <a:r>
              <a:rPr lang="en-US" altLang="ko-KR" sz="3200" b="1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.</a:t>
            </a:r>
            <a:r>
              <a:rPr lang="ko-KR" altLang="en-US" sz="3200" b="1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 주 여호와께서 나의 귀를 여셨으므로 내가 거역하지도 아니하며 뒤로 물러가지도 아니하며</a:t>
            </a:r>
            <a:r>
              <a:rPr lang="en-US" altLang="ko-KR" sz="3200" b="1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,</a:t>
            </a:r>
            <a:r>
              <a:rPr lang="ko-KR" altLang="en-US" sz="3200" b="1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 </a:t>
            </a:r>
            <a:r>
              <a:rPr lang="ko-KR" altLang="en-US" sz="3200" b="1" u="sng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나를 때리는 자들에게 내 등을 맡기며 나의 수염을 뽑는 자들에게 나의 뺨을 맡기며 모욕과 침 뱉음을 당하여도 내 얼굴을 가리지 아니하였느니라</a:t>
            </a:r>
            <a:r>
              <a:rPr lang="en-US" altLang="ko-KR" sz="3200" b="1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(</a:t>
            </a:r>
            <a:r>
              <a:rPr lang="ko-KR" altLang="en-US" sz="3200" b="1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사 </a:t>
            </a:r>
            <a:r>
              <a:rPr lang="en-US" altLang="ko-KR" sz="3200" b="1" dirty="0" smtClean="0">
                <a:solidFill>
                  <a:srgbClr val="000000"/>
                </a:solidFill>
                <a:latin typeface="나눔고딕"/>
                <a:ea typeface="나눔고딕"/>
                <a:cs typeface="나눔고딕"/>
              </a:rPr>
              <a:t>50:4-6)</a:t>
            </a:r>
            <a:endParaRPr lang="en-US" sz="3200" b="1" dirty="0">
              <a:solidFill>
                <a:srgbClr val="000000"/>
              </a:solidFill>
              <a:latin typeface="나눔고딕"/>
              <a:ea typeface="나눔고딕"/>
              <a:cs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72480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희망과 열정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79463" y="2556058"/>
            <a:ext cx="78645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o-KR" altLang="en-US" sz="4000" b="1" dirty="0" smtClean="0">
                <a:solidFill>
                  <a:srgbClr val="000000"/>
                </a:solidFill>
              </a:rPr>
              <a:t>푯대를 향하여 그리스도 예수 안에서 하나님이 위에서 부르신 부름의 상을 위하여 달려가노라</a:t>
            </a:r>
            <a:r>
              <a:rPr lang="en-US" altLang="ko-KR" sz="4000" b="1" dirty="0" smtClean="0">
                <a:solidFill>
                  <a:srgbClr val="000000"/>
                </a:solidFill>
              </a:rPr>
              <a:t>(</a:t>
            </a:r>
            <a:r>
              <a:rPr lang="ko-KR" altLang="en-US" sz="4000" b="1" dirty="0" smtClean="0">
                <a:solidFill>
                  <a:srgbClr val="000000"/>
                </a:solidFill>
              </a:rPr>
              <a:t>빌 </a:t>
            </a:r>
            <a:r>
              <a:rPr lang="en-US" altLang="ko-KR" sz="4000" b="1" dirty="0" smtClean="0">
                <a:solidFill>
                  <a:srgbClr val="000000"/>
                </a:solidFill>
              </a:rPr>
              <a:t>3:14)</a:t>
            </a:r>
            <a:endParaRPr lang="en-US" sz="4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2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b="1" dirty="0" smtClean="0">
                <a:solidFill>
                  <a:srgbClr val="FF0000"/>
                </a:solidFill>
              </a:rPr>
              <a:t>성도</a:t>
            </a:r>
            <a:r>
              <a:rPr lang="en-US" altLang="ko-KR" sz="5400" b="1" dirty="0" smtClean="0">
                <a:solidFill>
                  <a:srgbClr val="FF0000"/>
                </a:solidFill>
              </a:rPr>
              <a:t>,</a:t>
            </a:r>
            <a:r>
              <a:rPr lang="ko-KR" altLang="en-US" sz="5400" b="1" dirty="0" smtClean="0">
                <a:solidFill>
                  <a:srgbClr val="FF0000"/>
                </a:solidFill>
              </a:rPr>
              <a:t> 그들의 삶의 자리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3600" dirty="0" smtClean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초딩으로 산다는 의미</a:t>
            </a:r>
            <a:endParaRPr lang="en-US" altLang="ko-KR" sz="3600" dirty="0" smtClean="0">
              <a:solidFill>
                <a:srgbClr val="000000"/>
              </a:solidFill>
              <a:latin typeface="나눔고딕 ExtraBold"/>
              <a:ea typeface="나눔고딕 ExtraBold"/>
              <a:cs typeface="나눔고딕 ExtraBold"/>
            </a:endParaRPr>
          </a:p>
          <a:p>
            <a:pPr marL="0" indent="0">
              <a:buNone/>
            </a:pPr>
            <a:r>
              <a:rPr lang="ko-KR" altLang="en-US" sz="3600" dirty="0" smtClean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중고딩</a:t>
            </a:r>
            <a:r>
              <a:rPr lang="ko-KR" altLang="en-US" sz="3600" dirty="0" smtClean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으로 </a:t>
            </a:r>
            <a:r>
              <a:rPr lang="ko-KR" altLang="en-US" sz="3600" dirty="0" smtClean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존재한다는 의미</a:t>
            </a:r>
            <a:endParaRPr lang="en-US" altLang="ko-KR" sz="3600" dirty="0" smtClean="0">
              <a:solidFill>
                <a:srgbClr val="000000"/>
              </a:solidFill>
              <a:latin typeface="나눔고딕 ExtraBold"/>
              <a:ea typeface="나눔고딕 ExtraBold"/>
              <a:cs typeface="나눔고딕 ExtraBold"/>
            </a:endParaRPr>
          </a:p>
          <a:p>
            <a:pPr marL="0" indent="0">
              <a:buNone/>
            </a:pPr>
            <a:r>
              <a:rPr lang="ko-KR" altLang="en-US" sz="3600" dirty="0" smtClean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청년으로 살아간다는 의미</a:t>
            </a:r>
            <a:endParaRPr lang="en-US" altLang="ko-KR" sz="3600" dirty="0" smtClean="0">
              <a:solidFill>
                <a:srgbClr val="000000"/>
              </a:solidFill>
              <a:latin typeface="나눔고딕 ExtraBold"/>
              <a:ea typeface="나눔고딕 ExtraBold"/>
              <a:cs typeface="나눔고딕 ExtraBold"/>
            </a:endParaRPr>
          </a:p>
          <a:p>
            <a:pPr marL="0" indent="0">
              <a:buNone/>
            </a:pPr>
            <a:r>
              <a:rPr lang="ko-KR" altLang="en-US" sz="3600" dirty="0" smtClean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장년이 느끼는 삶의 무게</a:t>
            </a:r>
            <a:endParaRPr lang="en-US" altLang="ko-KR" sz="3600" dirty="0" smtClean="0">
              <a:solidFill>
                <a:srgbClr val="000000"/>
              </a:solidFill>
              <a:latin typeface="나눔고딕 ExtraBold"/>
              <a:ea typeface="나눔고딕 ExtraBold"/>
              <a:cs typeface="나눔고딕 ExtraBold"/>
            </a:endParaRPr>
          </a:p>
          <a:p>
            <a:pPr marL="0" indent="0">
              <a:buNone/>
            </a:pPr>
            <a:r>
              <a:rPr lang="ko-KR" altLang="en-US" sz="3600" dirty="0" smtClean="0">
                <a:solidFill>
                  <a:srgbClr val="000000"/>
                </a:solidFill>
                <a:latin typeface="나눔고딕 ExtraBold"/>
                <a:ea typeface="나눔고딕 ExtraBold"/>
                <a:cs typeface="나눔고딕 ExtraBold"/>
              </a:rPr>
              <a:t>노년의 막막한 미래</a:t>
            </a:r>
            <a:endParaRPr lang="en-US" sz="3600" dirty="0">
              <a:solidFill>
                <a:srgbClr val="000000"/>
              </a:solidFill>
              <a:latin typeface="나눔고딕 ExtraBold"/>
              <a:ea typeface="나눔고딕 ExtraBold"/>
              <a:cs typeface="나눔고딕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410270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 Photo 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 Photo Album.potx</Template>
  <TotalTime>0</TotalTime>
  <Words>638</Words>
  <Application>Microsoft Macintosh PowerPoint</Application>
  <PresentationFormat>On-screen Show (4:3)</PresentationFormat>
  <Paragraphs>125</Paragraphs>
  <Slides>57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Contemporary Photo Album</vt:lpstr>
      <vt:lpstr>PowerPoint Presentation</vt:lpstr>
      <vt:lpstr>PowerPoint Presentation</vt:lpstr>
      <vt:lpstr>PowerPoint Presentation</vt:lpstr>
      <vt:lpstr>시대와 세대의 분별</vt:lpstr>
      <vt:lpstr>말씀의 일상화와 교육의 의도성</vt:lpstr>
      <vt:lpstr>M e z u z a h</vt:lpstr>
      <vt:lpstr>말씀소통과 강한 멘탈</vt:lpstr>
      <vt:lpstr>희망과 열정</vt:lpstr>
      <vt:lpstr>성도, 그들의 삶의 자리</vt:lpstr>
      <vt:lpstr>소통을 위한 6가지 주요개념</vt:lpstr>
      <vt:lpstr>PowerPoint Presentation</vt:lpstr>
      <vt:lpstr>효과적인 소통을 위한 교육목회 원리: 3P 원리를 적용하라</vt:lpstr>
      <vt:lpstr>1. 적게 가르쳐 더  많이 배우게 Teach less for more 2. 직접 경험- 참여-이미지-연결 EPIC 3. 소통은 공감할 때 Communication 4. 오감을 통하여 Feel yourself 5. 놀다 스스로 배우게 Play=learn 6. 공동체의 전통 속에서 Tradition of community 7. 창발적 미래 설계 Plan with creativity</vt:lpstr>
      <vt:lpstr>소통은 일방통행이 아니다</vt:lpstr>
      <vt:lpstr>다양한 소통 방식</vt:lpstr>
      <vt:lpstr>PowerPoint Presentation</vt:lpstr>
      <vt:lpstr>PowerPoint Presentation</vt:lpstr>
      <vt:lpstr>PowerPoint Presentation</vt:lpstr>
      <vt:lpstr>모든 것은 마음의 힘에 달려있다</vt:lpstr>
      <vt:lpstr>마음의 완전함과 손의 능숙함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성장 사고방식 Growth Mindset  회복탄력성 Resilience 내재 동기 Intrinsic Motivation 끈기 Tenacity</vt:lpstr>
      <vt:lpstr>PowerPoint Presentation</vt:lpstr>
      <vt:lpstr>예수님의 우리를 향하신 추적</vt:lpstr>
      <vt:lpstr>PowerPoint Presentation</vt:lpstr>
      <vt:lpstr>PowerPoint Presentation</vt:lpstr>
      <vt:lpstr>하나님은 우리의 아픔에  공감하고  소통하기 위하여  인간의 몸을 입고 오셨다!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2010-02-01T21:31:06Z</dcterms:created>
  <dcterms:modified xsi:type="dcterms:W3CDTF">2017-11-26T10:47:26Z</dcterms:modified>
</cp:coreProperties>
</file>