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3" r:id="rId1"/>
  </p:sldMasterIdLst>
  <p:notesMasterIdLst>
    <p:notesMasterId r:id="rId30"/>
  </p:notesMasterIdLst>
  <p:handoutMasterIdLst>
    <p:handoutMasterId r:id="rId31"/>
  </p:handoutMasterIdLst>
  <p:sldIdLst>
    <p:sldId id="346" r:id="rId2"/>
    <p:sldId id="482" r:id="rId3"/>
    <p:sldId id="492" r:id="rId4"/>
    <p:sldId id="465" r:id="rId5"/>
    <p:sldId id="468" r:id="rId6"/>
    <p:sldId id="478" r:id="rId7"/>
    <p:sldId id="483" r:id="rId8"/>
    <p:sldId id="493" r:id="rId9"/>
    <p:sldId id="475" r:id="rId10"/>
    <p:sldId id="481" r:id="rId11"/>
    <p:sldId id="457" r:id="rId12"/>
    <p:sldId id="459" r:id="rId13"/>
    <p:sldId id="473" r:id="rId14"/>
    <p:sldId id="484" r:id="rId15"/>
    <p:sldId id="485" r:id="rId16"/>
    <p:sldId id="462" r:id="rId17"/>
    <p:sldId id="472" r:id="rId18"/>
    <p:sldId id="463" r:id="rId19"/>
    <p:sldId id="464" r:id="rId20"/>
    <p:sldId id="469" r:id="rId21"/>
    <p:sldId id="495" r:id="rId22"/>
    <p:sldId id="488" r:id="rId23"/>
    <p:sldId id="489" r:id="rId24"/>
    <p:sldId id="491" r:id="rId25"/>
    <p:sldId id="487" r:id="rId26"/>
    <p:sldId id="486" r:id="rId27"/>
    <p:sldId id="490" r:id="rId28"/>
    <p:sldId id="474" r:id="rId29"/>
  </p:sldIdLst>
  <p:sldSz cx="9906000" cy="6858000" type="A4"/>
  <p:notesSz cx="7315200" cy="96012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748">
          <p15:clr>
            <a:srgbClr val="A4A3A4"/>
          </p15:clr>
        </p15:guide>
        <p15:guide id="2" pos="2077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00FF"/>
    <a:srgbClr val="FF9999"/>
    <a:srgbClr val="FFCCCC"/>
    <a:srgbClr val="FFFF66"/>
    <a:srgbClr val="99FF66"/>
    <a:srgbClr val="CCFF33"/>
    <a:srgbClr val="CCFF99"/>
    <a:srgbClr val="CCFF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114"/>
      </p:cViewPr>
      <p:guideLst>
        <p:guide orient="horz" pos="3748"/>
        <p:guide pos="20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5" d="100"/>
          <a:sy n="55" d="100"/>
        </p:scale>
        <p:origin x="-4440" y="-954"/>
      </p:cViewPr>
      <p:guideLst>
        <p:guide orient="horz" pos="3024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latinLnBrk="1" hangingPunct="1"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latinLnBrk="1" hangingPunct="1"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latinLnBrk="1" hangingPunct="1">
              <a:defRPr sz="13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latinLnBrk="1" hangingPunct="1">
              <a:defRPr sz="1300"/>
            </a:lvl1pPr>
          </a:lstStyle>
          <a:p>
            <a:fld id="{A1DEDEC8-0B66-4CBC-8486-274C671B8725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950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latinLnBrk="1" hangingPunct="1">
              <a:defRPr sz="1300">
                <a:latin typeface="Verdana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latinLnBrk="1" hangingPunct="1">
              <a:defRPr sz="1300">
                <a:latin typeface="Verdana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57275" y="720725"/>
            <a:ext cx="520065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latinLnBrk="1" hangingPunct="1">
              <a:defRPr sz="1300">
                <a:latin typeface="Verdana" pitchFamily="34" charset="0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latinLnBrk="1" hangingPunct="1">
              <a:defRPr sz="1300">
                <a:latin typeface="Verdana" pitchFamily="34" charset="0"/>
              </a:defRPr>
            </a:lvl1pPr>
          </a:lstStyle>
          <a:p>
            <a:fld id="{2ED096A2-3424-4BD1-8878-986551DBEC6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97100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90500" indent="-190500" algn="l" rtl="0" eaLnBrk="0" fontAlgn="base" latinLnBrk="1" hangingPunct="0">
      <a:spcBef>
        <a:spcPct val="30000"/>
      </a:spcBef>
      <a:spcAft>
        <a:spcPct val="0"/>
      </a:spcAft>
      <a:buChar char="•"/>
      <a:defRPr kumimoji="1" sz="16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1pPr>
    <a:lvl2pPr marL="571500" indent="-190500" algn="l" rtl="0" eaLnBrk="0" fontAlgn="base" latinLnBrk="1" hangingPunct="0">
      <a:spcBef>
        <a:spcPct val="30000"/>
      </a:spcBef>
      <a:spcAft>
        <a:spcPct val="0"/>
      </a:spcAft>
      <a:buFont typeface="Wingdings" pitchFamily="2" charset="2"/>
      <a:buChar char="ü"/>
      <a:defRPr kumimoji="1" sz="1600" kern="1200">
        <a:solidFill>
          <a:schemeClr val="tx1"/>
        </a:solidFill>
        <a:latin typeface="Times New Roman" pitchFamily="18" charset="0"/>
        <a:ea typeface="굴림" pitchFamily="50" charset="-127"/>
        <a:cs typeface="+mn-cs"/>
      </a:defRPr>
    </a:lvl2pPr>
    <a:lvl3pPr marL="1143000" indent="-228600" algn="l" rtl="0" eaLnBrk="0" fontAlgn="base" latinLnBrk="1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600200" indent="-228600" algn="l" rtl="0" eaLnBrk="0" fontAlgn="base" latinLnBrk="1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2057400" indent="-228600" algn="l" rtl="0" eaLnBrk="0" fontAlgn="base" latinLnBrk="1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85A75B-2B8D-4986-BBC3-4D58E69F6FCA}" type="slidenum">
              <a:rPr lang="en-US" altLang="ko-KR">
                <a:cs typeface="Arial" charset="0"/>
              </a:rPr>
              <a:pPr/>
              <a:t>1</a:t>
            </a:fld>
            <a:endParaRPr lang="en-US" altLang="ko-KR">
              <a:cs typeface="Arial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3498460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652AE5-F4B6-42CE-9433-042B2CC05F06}" type="slidenum">
              <a:rPr lang="en-US" altLang="ko-KR" smtClean="0">
                <a:latin typeface="굴림" charset="-127"/>
                <a:ea typeface="굴림" charset="-127"/>
              </a:rPr>
              <a:pPr/>
              <a:t>10</a:t>
            </a:fld>
            <a:endParaRPr lang="en-US" altLang="ko-KR" smtClean="0">
              <a:latin typeface="굴림" charset="-127"/>
              <a:ea typeface="굴림" charset="-127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58863" y="720725"/>
            <a:ext cx="5202237" cy="3600450"/>
          </a:xfrm>
          <a:solidFill>
            <a:srgbClr val="FFFFFF"/>
          </a:solidFill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112" tIns="48056" rIns="96112" bIns="48056"/>
          <a:lstStyle/>
          <a:p>
            <a:pPr eaLnBrk="1" hangingPunct="1"/>
            <a:endParaRPr lang="ko-KR" altLang="ko-KR" dirty="0" smtClean="0">
              <a:latin typeface="굴림" charset="-127"/>
              <a:ea typeface="굴림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5831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B8D985-55DE-4C26-8223-A1DD7310E910}" type="slidenum">
              <a:rPr lang="en-US" altLang="ko-KR">
                <a:cs typeface="Arial" charset="0"/>
              </a:rPr>
              <a:pPr/>
              <a:t>11</a:t>
            </a:fld>
            <a:endParaRPr lang="en-US" altLang="ko-KR">
              <a:cs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1346965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945B94-E4FF-4C09-A567-35B1CC6B33B2}" type="slidenum">
              <a:rPr lang="en-US" altLang="ko-KR">
                <a:cs typeface="Arial" charset="0"/>
              </a:rPr>
              <a:pPr/>
              <a:t>12</a:t>
            </a:fld>
            <a:endParaRPr lang="en-US" altLang="ko-KR">
              <a:cs typeface="Arial" charset="0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" name="슬라이드 노트 개체 틀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60173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13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14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29700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7D94444-D473-4341-A95F-8EFD33C0A553}" type="slidenum">
              <a:rPr lang="en-US" altLang="ko-KR">
                <a:cs typeface="Arial" charset="0"/>
              </a:rPr>
              <a:pPr/>
              <a:t>15</a:t>
            </a:fld>
            <a:endParaRPr lang="en-US" altLang="ko-K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1834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16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17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3796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6BB2A1-32A1-4424-B3EB-9BBFF4B175FA}" type="slidenum">
              <a:rPr lang="en-US" altLang="ko-KR">
                <a:cs typeface="Arial" charset="0"/>
              </a:rPr>
              <a:pPr/>
              <a:t>18</a:t>
            </a:fld>
            <a:endParaRPr lang="en-US" altLang="ko-K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6588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19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20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21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22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23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6683B0-646F-450A-80C9-57DEBBC918F7}" type="slidenum">
              <a:rPr lang="en-US" altLang="ko-KR"/>
              <a:pPr/>
              <a:t>24</a:t>
            </a:fld>
            <a:endParaRPr lang="en-US" altLang="ko-KR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25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26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27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28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14340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619196-DC01-4269-AFE4-3DA6C9D207B2}" type="slidenum">
              <a:rPr lang="en-US" altLang="ko-KR">
                <a:cs typeface="Arial" charset="0"/>
              </a:rPr>
              <a:pPr/>
              <a:t>3</a:t>
            </a:fld>
            <a:endParaRPr lang="en-US" altLang="ko-KR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405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2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C2FF0F-264D-405D-87B5-F401A8C69997}" type="slidenum">
              <a:rPr lang="en-US" altLang="ko-KR">
                <a:cs typeface="Arial" pitchFamily="34" charset="0"/>
              </a:rPr>
              <a:pPr/>
              <a:t>4</a:t>
            </a:fld>
            <a:endParaRPr lang="en-US" altLang="ko-KR">
              <a:cs typeface="Arial" pitchFamily="34" charset="0"/>
            </a:endParaRPr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5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DADFC5-93EB-4907-8AB8-CE474C560322}" type="slidenum">
              <a:rPr lang="en-US" altLang="ko-KR">
                <a:cs typeface="Arial" charset="0"/>
              </a:rPr>
              <a:pPr/>
              <a:t>6</a:t>
            </a:fld>
            <a:endParaRPr lang="en-US" altLang="ko-KR">
              <a:cs typeface="Arial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ko-KR" smtClean="0"/>
          </a:p>
        </p:txBody>
      </p:sp>
    </p:spTree>
    <p:extLst>
      <p:ext uri="{BB962C8B-B14F-4D97-AF65-F5344CB8AC3E}">
        <p14:creationId xmlns:p14="http://schemas.microsoft.com/office/powerpoint/2010/main" val="30889452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7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8</a:t>
            </a:fld>
            <a:endParaRPr lang="en-US" altLang="ko-K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D096A2-3424-4BD1-8878-986551DBEC69}" type="slidenum">
              <a:rPr lang="en-US" altLang="ko-KR" smtClean="0"/>
              <a:pPr/>
              <a:t>9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ltGray">
          <a:xfrm>
            <a:off x="0" y="0"/>
            <a:ext cx="9906000" cy="2514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lang="ko-KR" altLang="en-US" smtClean="0"/>
          </a:p>
        </p:txBody>
      </p:sp>
      <p:sp>
        <p:nvSpPr>
          <p:cNvPr id="5" name="Rectangle 30"/>
          <p:cNvSpPr>
            <a:spLocks noChangeArrowheads="1"/>
          </p:cNvSpPr>
          <p:nvPr userDrawn="1"/>
        </p:nvSpPr>
        <p:spPr bwMode="auto">
          <a:xfrm>
            <a:off x="1651000" y="2438400"/>
            <a:ext cx="8255000" cy="762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latinLnBrk="1" hangingPunct="1">
              <a:defRPr/>
            </a:pPr>
            <a:endParaRPr lang="ko-KR" altLang="en-US" smtClean="0"/>
          </a:p>
        </p:txBody>
      </p:sp>
      <p:sp>
        <p:nvSpPr>
          <p:cNvPr id="137247" name="Rectangle 31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285875"/>
            <a:ext cx="9274175" cy="1143000"/>
          </a:xfrm>
        </p:spPr>
        <p:txBody>
          <a:bodyPr/>
          <a:lstStyle>
            <a:lvl1pPr algn="r"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37248" name="Rectangle 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71750" y="3429000"/>
            <a:ext cx="6702425" cy="1752600"/>
          </a:xfrm>
        </p:spPr>
        <p:txBody>
          <a:bodyPr/>
          <a:lstStyle>
            <a:lvl1pPr marL="0" indent="0" algn="r">
              <a:buFont typeface="Wingdings 2" pitchFamily="18" charset="2"/>
              <a:buNone/>
              <a:defRPr sz="2000"/>
            </a:lvl1pPr>
          </a:lstStyle>
          <a:p>
            <a:r>
              <a:rPr lang="ko-KR" altLang="en-US"/>
              <a:t>마스터 부제목 스타일 편집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ea typeface="맑은 고딕" pitchFamily="50" charset="-127"/>
              </a:defRPr>
            </a:lvl1pPr>
            <a:lvl2pPr marL="715963" indent="-354013">
              <a:tabLst>
                <a:tab pos="711200" algn="l"/>
              </a:tabLst>
              <a:defRPr>
                <a:latin typeface="+mn-lt"/>
                <a:ea typeface="맑은 고딕" pitchFamily="50" charset="-127"/>
              </a:defRPr>
            </a:lvl2pPr>
            <a:lvl3pPr marL="1077913" indent="-271463">
              <a:defRPr sz="1800">
                <a:latin typeface="+mn-lt"/>
                <a:ea typeface="맑은 고딕" pitchFamily="50" charset="-127"/>
              </a:defRPr>
            </a:lvl3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8B3640-4119-4445-8F9C-B5E3C54F420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4850" y="188913"/>
            <a:ext cx="8513763" cy="7778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774700" y="1196975"/>
            <a:ext cx="8589963" cy="4929188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endParaRPr lang="ko-KR" altLang="en-US" noProof="0" smtClean="0"/>
          </a:p>
        </p:txBody>
      </p:sp>
      <p:sp>
        <p:nvSpPr>
          <p:cNvPr id="4" name="Rectangle 32"/>
          <p:cNvSpPr>
            <a:spLocks noGrp="1" noChangeArrowheads="1"/>
          </p:cNvSpPr>
          <p:nvPr>
            <p:ph type="dt" sz="half" idx="10"/>
          </p:nvPr>
        </p:nvSpPr>
        <p:spPr>
          <a:xfrm>
            <a:off x="633413" y="6453188"/>
            <a:ext cx="4679950" cy="261937"/>
          </a:xfrm>
          <a:prstGeom prst="rect">
            <a:avLst/>
          </a:prstGeom>
        </p:spPr>
        <p:txBody>
          <a:bodyPr/>
          <a:lstStyle>
            <a:lvl1pPr algn="ctr" eaLnBrk="1" latinLnBrk="1" hangingPunct="1">
              <a:defRPr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0F1C83-7884-4AF4-AB7B-476BF073666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b="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 b="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942263" y="6453188"/>
            <a:ext cx="1763712" cy="404812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건강한 교회  </a:t>
            </a:r>
            <a:fld id="{DA25DF06-9E24-437F-83CA-9E1D8D551501}" type="slidenum">
              <a:rPr lang="ko-KR" altLang="en-US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ltGray">
          <a:xfrm>
            <a:off x="0" y="0"/>
            <a:ext cx="9906000" cy="1447800"/>
          </a:xfrm>
          <a:prstGeom prst="rect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latinLnBrk="1" hangingPunct="1">
              <a:defRPr/>
            </a:pPr>
            <a:endParaRPr lang="ko-KR" altLang="en-US"/>
          </a:p>
        </p:txBody>
      </p: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704850" y="188913"/>
            <a:ext cx="8513763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4700" y="1196975"/>
            <a:ext cx="8589963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</p:txBody>
      </p:sp>
      <p:sp>
        <p:nvSpPr>
          <p:cNvPr id="136226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53500" y="6453188"/>
            <a:ext cx="64293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400" i="1">
                <a:latin typeface="Times New Roman" pitchFamily="18" charset="0"/>
              </a:defRPr>
            </a:lvl1pPr>
          </a:lstStyle>
          <a:p>
            <a:r>
              <a:rPr lang="ko-KR" altLang="en-US"/>
              <a:t> </a:t>
            </a:r>
            <a:fld id="{C9868E45-44A7-4BCF-BD84-29E7D8773E9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0" name="Line 35"/>
          <p:cNvSpPr>
            <a:spLocks noChangeShapeType="1"/>
          </p:cNvSpPr>
          <p:nvPr userDrawn="1"/>
        </p:nvSpPr>
        <p:spPr bwMode="auto">
          <a:xfrm flipV="1">
            <a:off x="0" y="981075"/>
            <a:ext cx="9906000" cy="0"/>
          </a:xfrm>
          <a:prstGeom prst="line">
            <a:avLst/>
          </a:prstGeom>
          <a:noFill/>
          <a:ln w="28575">
            <a:solidFill>
              <a:srgbClr val="6699FF"/>
            </a:solidFill>
            <a:miter lim="800000"/>
            <a:headEnd/>
            <a:tailEnd/>
          </a:ln>
        </p:spPr>
        <p:txBody>
          <a:bodyPr wrap="none"/>
          <a:lstStyle/>
          <a:p>
            <a:endParaRPr lang="ko-KR" altLang="en-US"/>
          </a:p>
        </p:txBody>
      </p:sp>
      <p:sp>
        <p:nvSpPr>
          <p:cNvPr id="1031" name="Line 36"/>
          <p:cNvSpPr>
            <a:spLocks noChangeShapeType="1"/>
          </p:cNvSpPr>
          <p:nvPr userDrawn="1"/>
        </p:nvSpPr>
        <p:spPr bwMode="auto">
          <a:xfrm>
            <a:off x="0" y="6453188"/>
            <a:ext cx="9906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ko-KR" altLang="en-US"/>
          </a:p>
        </p:txBody>
      </p:sp>
      <p:sp>
        <p:nvSpPr>
          <p:cNvPr id="9" name="Rectangle 34"/>
          <p:cNvSpPr txBox="1">
            <a:spLocks noChangeArrowheads="1"/>
          </p:cNvSpPr>
          <p:nvPr userDrawn="1"/>
        </p:nvSpPr>
        <p:spPr bwMode="auto">
          <a:xfrm>
            <a:off x="4024313" y="6480175"/>
            <a:ext cx="5072062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r">
              <a:defRPr kumimoji="0" sz="1400" i="1">
                <a:latin typeface="+mn-lt"/>
              </a:defRPr>
            </a:lvl1pPr>
          </a:lstStyle>
          <a:p>
            <a:pPr eaLnBrk="1" latinLnBrk="1" hangingPunct="1">
              <a:defRPr/>
            </a:pPr>
            <a:endParaRPr lang="en-US" altLang="ko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</p:sldLayoutIdLst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Times New Roman" pitchFamily="18" charset="0"/>
          <a:ea typeface="바탕" pitchFamily="18" charset="-127"/>
          <a:cs typeface="Arial" charset="0"/>
        </a:defRPr>
      </a:lvl9pPr>
    </p:titleStyle>
    <p:bodyStyle>
      <a:lvl1pPr marL="357188" indent="-357188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 2" pitchFamily="18" charset="2"/>
        <a:buChar char="¢"/>
        <a:defRPr kumimoji="1" sz="2400">
          <a:solidFill>
            <a:schemeClr val="tx1"/>
          </a:solidFill>
          <a:latin typeface="+mn-lt"/>
          <a:ea typeface="맑은 고딕" pitchFamily="50" charset="-127"/>
          <a:cs typeface="+mn-cs"/>
        </a:defRPr>
      </a:lvl1pPr>
      <a:lvl2pPr marL="715963" indent="-354013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Ø"/>
        <a:tabLst>
          <a:tab pos="715963" algn="l"/>
        </a:tabLst>
        <a:defRPr kumimoji="1" sz="2000">
          <a:solidFill>
            <a:schemeClr val="tx1"/>
          </a:solidFill>
          <a:latin typeface="+mn-lt"/>
          <a:ea typeface="맑은 고딕" pitchFamily="50" charset="-127"/>
          <a:cs typeface="+mn-cs"/>
        </a:defRPr>
      </a:lvl2pPr>
      <a:lvl3pPr marL="1077913" indent="-271463" algn="l" rtl="0" eaLnBrk="0" fontAlgn="base" latinLnBrk="1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 kumimoji="1" sz="1800">
          <a:solidFill>
            <a:schemeClr val="tx1"/>
          </a:solidFill>
          <a:latin typeface="+mn-lt"/>
          <a:ea typeface="맑은 고딕" pitchFamily="50" charset="-127"/>
          <a:cs typeface="+mn-cs"/>
        </a:defRPr>
      </a:lvl3pPr>
      <a:lvl4pPr marL="2235200" indent="-385763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 2" pitchFamily="18" charset="2"/>
        <a:buChar char="–"/>
        <a:defRPr kumimoji="1" sz="2000">
          <a:solidFill>
            <a:schemeClr val="tx1"/>
          </a:solidFill>
          <a:latin typeface="+mn-lt"/>
          <a:ea typeface="+mn-ea"/>
          <a:cs typeface="+mn-cs"/>
        </a:defRPr>
      </a:lvl4pPr>
      <a:lvl5pPr marL="2801938" indent="-3873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 2" pitchFamily="18" charset="2"/>
        <a:buChar char="ã"/>
        <a:defRPr kumimoji="1" sz="2000">
          <a:solidFill>
            <a:schemeClr val="tx1"/>
          </a:solidFill>
          <a:latin typeface="+mn-lt"/>
          <a:ea typeface="+mn-ea"/>
          <a:cs typeface="+mn-cs"/>
        </a:defRPr>
      </a:lvl5pPr>
      <a:lvl6pPr marL="3259138" indent="-38735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 2" pitchFamily="18" charset="2"/>
        <a:buChar char="ã"/>
        <a:defRPr kumimoji="1" sz="2000">
          <a:solidFill>
            <a:schemeClr val="tx1"/>
          </a:solidFill>
          <a:latin typeface="+mn-lt"/>
          <a:ea typeface="+mn-ea"/>
          <a:cs typeface="+mn-cs"/>
        </a:defRPr>
      </a:lvl6pPr>
      <a:lvl7pPr marL="3716338" indent="-38735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 2" pitchFamily="18" charset="2"/>
        <a:buChar char="ã"/>
        <a:defRPr kumimoji="1" sz="2000">
          <a:solidFill>
            <a:schemeClr val="tx1"/>
          </a:solidFill>
          <a:latin typeface="+mn-lt"/>
          <a:ea typeface="+mn-ea"/>
          <a:cs typeface="+mn-cs"/>
        </a:defRPr>
      </a:lvl7pPr>
      <a:lvl8pPr marL="4173538" indent="-38735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 2" pitchFamily="18" charset="2"/>
        <a:buChar char="ã"/>
        <a:defRPr kumimoji="1" sz="2000">
          <a:solidFill>
            <a:schemeClr val="tx1"/>
          </a:solidFill>
          <a:latin typeface="+mn-lt"/>
          <a:ea typeface="+mn-ea"/>
          <a:cs typeface="+mn-cs"/>
        </a:defRPr>
      </a:lvl8pPr>
      <a:lvl9pPr marL="4630738" indent="-387350" algn="l" rtl="0" fontAlgn="base" latinLnBrk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 2" pitchFamily="18" charset="2"/>
        <a:buChar char="ã"/>
        <a:defRPr kumimoji="1"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kr/url?sa=i&amp;rct=j&amp;q=&amp;esrc=s&amp;frm=1&amp;source=images&amp;cd=&amp;cad=rja&amp;uact=8&amp;ved=0ahUKEwipiqWX8dXUAhWDE7wKHe86BVMQjRwIBw&amp;url=http://blog.daum.net/cccsw1224/2608&amp;psig=AFQjCNFWi-sRHUg-dpryhUyU4ntCmixGDQ&amp;ust=1498373158965697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77938"/>
            <a:ext cx="9596438" cy="1143000"/>
          </a:xfrm>
        </p:spPr>
        <p:txBody>
          <a:bodyPr/>
          <a:lstStyle/>
          <a:p>
            <a:pPr eaLnBrk="1" hangingPunct="1"/>
            <a:r>
              <a:rPr lang="ko-KR" altLang="en-US" b="1" dirty="0" smtClean="0"/>
              <a:t>건강한 교회</a:t>
            </a:r>
            <a:r>
              <a:rPr lang="en-US" altLang="ko-KR" b="1" dirty="0" smtClean="0"/>
              <a:t>: Why? What? How?</a:t>
            </a:r>
            <a:endParaRPr lang="en-US" altLang="ko-KR" sz="2800" b="1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3214688"/>
            <a:ext cx="95964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1" latinLnBrk="1" hangingPunct="1">
              <a:defRPr/>
            </a:pPr>
            <a:endParaRPr lang="en-US" altLang="ko-KR" sz="1600" kern="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8197" name="Picture 8" descr="48d0b66dba70e&amp;filename=%EA%B1%B4%EA%B0%95%ED%95%9C%EA%B5%90%ED%9A%8C%EC%9D%B4%EB%A0%87%EA%B2%8C%EC%84%B8%EC%9A%B4%EB%8B%A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65400"/>
            <a:ext cx="3081338" cy="429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536340" y="620688"/>
            <a:ext cx="146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dirty="0" smtClean="0">
                <a:latin typeface="양재백두체B" pitchFamily="18" charset="-127"/>
                <a:ea typeface="양재백두체B" pitchFamily="18" charset="-127"/>
              </a:rPr>
              <a:t>용천노회</a:t>
            </a:r>
            <a:endParaRPr lang="en-US" altLang="ko-KR" dirty="0" smtClean="0">
              <a:latin typeface="양재백두체B" pitchFamily="18" charset="-127"/>
              <a:ea typeface="양재백두체B" pitchFamily="18" charset="-127"/>
            </a:endParaRPr>
          </a:p>
          <a:p>
            <a:pPr algn="ctr"/>
            <a:r>
              <a:rPr lang="en-US" altLang="ko-KR" dirty="0" smtClean="0">
                <a:latin typeface="양재백두체B" pitchFamily="18" charset="-127"/>
                <a:ea typeface="양재백두체B" pitchFamily="18" charset="-127"/>
              </a:rPr>
              <a:t>2018.2.21</a:t>
            </a:r>
            <a:endParaRPr lang="ko-KR" altLang="en-US" dirty="0">
              <a:latin typeface="양재백두체B" pitchFamily="18" charset="-127"/>
              <a:ea typeface="양재백두체B" pitchFamily="18" charset="-127"/>
            </a:endParaRPr>
          </a:p>
        </p:txBody>
      </p:sp>
      <p:sp>
        <p:nvSpPr>
          <p:cNvPr id="10" name="부제목 2"/>
          <p:cNvSpPr>
            <a:spLocks noGrp="1"/>
          </p:cNvSpPr>
          <p:nvPr>
            <p:ph type="subTitle" sz="quarter" idx="1"/>
          </p:nvPr>
        </p:nvSpPr>
        <p:spPr>
          <a:xfrm>
            <a:off x="2571750" y="3429000"/>
            <a:ext cx="6845746" cy="1752600"/>
          </a:xfrm>
        </p:spPr>
        <p:txBody>
          <a:bodyPr/>
          <a:lstStyle/>
          <a:p>
            <a:r>
              <a:rPr lang="ko-KR" altLang="en-US" dirty="0" smtClean="0"/>
              <a:t>배종석</a:t>
            </a:r>
            <a:endParaRPr lang="en-US" altLang="ko-KR" dirty="0" smtClean="0"/>
          </a:p>
          <a:p>
            <a:r>
              <a:rPr lang="ko-KR" altLang="en-US" dirty="0" smtClean="0"/>
              <a:t>고려대 경영학과 교수</a:t>
            </a:r>
            <a:endParaRPr lang="en-US" altLang="ko-KR" dirty="0" smtClean="0"/>
          </a:p>
          <a:p>
            <a:r>
              <a:rPr lang="ko-KR" altLang="en-US" dirty="0" smtClean="0"/>
              <a:t>기독교윤리실천운동 공동대표</a:t>
            </a:r>
            <a:endParaRPr lang="en-US" altLang="ko-KR" dirty="0" smtClean="0"/>
          </a:p>
          <a:p>
            <a:r>
              <a:rPr lang="en-US" altLang="ko-KR" dirty="0" smtClean="0"/>
              <a:t>johngbae@korea.ac.kr</a:t>
            </a:r>
            <a:endParaRPr lang="ko-KR" altLang="en-US" dirty="0" smtClean="0"/>
          </a:p>
        </p:txBody>
      </p:sp>
      <p:pic>
        <p:nvPicPr>
          <p:cNvPr id="36866" name="Picture 2" descr="무엇이 교회를 건강하게 하는가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36776" y="2564904"/>
            <a:ext cx="2808311" cy="4293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6"/>
          <p:cNvGrpSpPr/>
          <p:nvPr/>
        </p:nvGrpSpPr>
        <p:grpSpPr>
          <a:xfrm>
            <a:off x="200472" y="1196752"/>
            <a:ext cx="9505502" cy="4824536"/>
            <a:chOff x="200472" y="85178"/>
            <a:chExt cx="9505502" cy="6193774"/>
          </a:xfrm>
        </p:grpSpPr>
        <p:sp>
          <p:nvSpPr>
            <p:cNvPr id="6180" name="Rectangle 36" descr="양피지"/>
            <p:cNvSpPr>
              <a:spLocks noChangeArrowheads="1"/>
            </p:cNvSpPr>
            <p:nvPr/>
          </p:nvSpPr>
          <p:spPr bwMode="auto">
            <a:xfrm>
              <a:off x="200472" y="783641"/>
              <a:ext cx="2088232" cy="548666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성령하나님에 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defRPr/>
              </a:pP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대한 민감성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핵심목적 성취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권위와 자율의 균형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상호적 섬김과 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defRPr/>
              </a:pP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err="1" smtClean="0">
                  <a:latin typeface="바탕" pitchFamily="18" charset="-127"/>
                  <a:ea typeface="바탕" pitchFamily="18" charset="-127"/>
                </a:rPr>
                <a:t>공동체성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유기적 연계성과 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defRPr/>
              </a:pP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공유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보편적 교회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영적 성장과 </a:t>
              </a: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‘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세상 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spcBef>
                  <a:spcPts val="600"/>
                </a:spcBef>
                <a:defRPr/>
              </a:pP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속의 그리스도인</a:t>
              </a: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’</a:t>
              </a:r>
            </a:p>
          </p:txBody>
        </p:sp>
        <p:sp>
          <p:nvSpPr>
            <p:cNvPr id="6183" name="Rectangle 39" descr="양피지"/>
            <p:cNvSpPr>
              <a:spLocks noChangeArrowheads="1"/>
            </p:cNvSpPr>
            <p:nvPr/>
          </p:nvSpPr>
          <p:spPr bwMode="auto">
            <a:xfrm>
              <a:off x="7689304" y="783641"/>
              <a:ext cx="2016670" cy="5486669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marL="174607" indent="-174607">
                <a:buFont typeface="Wingdings" pitchFamily="2" charset="2"/>
                <a:buChar char="§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깊이 있는 성장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성도의 교제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소금의 빛의 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defRPr/>
              </a:pPr>
              <a:r>
                <a:rPr lang="en-US" altLang="ko-KR" sz="1600" b="1" dirty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역할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사회적 책임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사회로부터의 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defRPr/>
              </a:pPr>
              <a:r>
                <a:rPr lang="en-US" altLang="ko-KR" sz="1600" b="1" dirty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신뢰와 존경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Wingdings" pitchFamily="2" charset="2"/>
                <a:buChar char="§"/>
                <a:defRPr/>
              </a:pPr>
              <a:endParaRPr lang="en-US" altLang="ko-KR" sz="1600" b="1" dirty="0">
                <a:latin typeface="바탕" pitchFamily="18" charset="-127"/>
                <a:ea typeface="바탕" pitchFamily="18" charset="-127"/>
              </a:endParaRPr>
            </a:p>
          </p:txBody>
        </p:sp>
        <p:cxnSp>
          <p:nvCxnSpPr>
            <p:cNvPr id="8202" name="AutoShape 44" descr="양피지"/>
            <p:cNvCxnSpPr>
              <a:cxnSpLocks noChangeShapeType="1"/>
              <a:stCxn id="6180" idx="3"/>
              <a:endCxn id="48" idx="1"/>
            </p:cNvCxnSpPr>
            <p:nvPr/>
          </p:nvCxnSpPr>
          <p:spPr bwMode="auto">
            <a:xfrm>
              <a:off x="2288704" y="3526976"/>
              <a:ext cx="576064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sp>
          <p:nvSpPr>
            <p:cNvPr id="87" name="TextBox 86"/>
            <p:cNvSpPr txBox="1"/>
            <p:nvPr/>
          </p:nvSpPr>
          <p:spPr>
            <a:xfrm>
              <a:off x="551894" y="85178"/>
              <a:ext cx="1191332" cy="513650"/>
            </a:xfrm>
            <a:prstGeom prst="rect">
              <a:avLst/>
            </a:prstGeom>
            <a:noFill/>
          </p:spPr>
          <p:txBody>
            <a:bodyPr wrap="none" lIns="91430" tIns="45715" rIns="91430" bIns="45715">
              <a:spAutoFit/>
            </a:bodyPr>
            <a:lstStyle/>
            <a:p>
              <a:pPr algn="l">
                <a:defRPr/>
              </a:pPr>
              <a:r>
                <a:rPr lang="ko-KR" altLang="en-US" sz="2000" b="1" u="sng" dirty="0" smtClean="0"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핵심원리</a:t>
              </a:r>
              <a:endParaRPr lang="ko-KR" altLang="en-US" sz="2000" b="1" u="sng" dirty="0">
                <a:latin typeface="Times New Roman" pitchFamily="18" charset="0"/>
                <a:ea typeface="바탕" pitchFamily="18" charset="-127"/>
                <a:cs typeface="Times New Roman" pitchFamily="18" charset="0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4088904" y="85178"/>
              <a:ext cx="2074587" cy="513650"/>
            </a:xfrm>
            <a:prstGeom prst="rect">
              <a:avLst/>
            </a:prstGeom>
            <a:noFill/>
          </p:spPr>
          <p:txBody>
            <a:bodyPr wrap="none" lIns="91430" tIns="45715" rIns="91430" bIns="45715">
              <a:spAutoFit/>
            </a:bodyPr>
            <a:lstStyle/>
            <a:p>
              <a:pPr algn="l">
                <a:defRPr/>
              </a:pPr>
              <a:r>
                <a:rPr lang="ko-KR" altLang="en-US" sz="2000" b="1" u="sng" dirty="0" smtClean="0"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건강한 교회 속성</a:t>
              </a:r>
              <a:endParaRPr lang="ko-KR" altLang="en-US" sz="2000" b="1" u="sng" dirty="0">
                <a:latin typeface="Times New Roman" pitchFamily="18" charset="0"/>
                <a:ea typeface="바탕" pitchFamily="18" charset="-127"/>
                <a:cs typeface="Times New Roman" pitchFamily="18" charset="0"/>
              </a:endParaRP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8348756" y="85178"/>
              <a:ext cx="687989" cy="513650"/>
            </a:xfrm>
            <a:prstGeom prst="rect">
              <a:avLst/>
            </a:prstGeom>
            <a:noFill/>
          </p:spPr>
          <p:txBody>
            <a:bodyPr wrap="none" lIns="91430" tIns="45715" rIns="91430" bIns="45715">
              <a:spAutoFit/>
            </a:bodyPr>
            <a:lstStyle/>
            <a:p>
              <a:pPr algn="l">
                <a:defRPr/>
              </a:pPr>
              <a:r>
                <a:rPr lang="ko-KR" altLang="en-US" sz="2000" b="1" u="sng" dirty="0" smtClean="0">
                  <a:latin typeface="Times New Roman" pitchFamily="18" charset="0"/>
                  <a:ea typeface="바탕" pitchFamily="18" charset="-127"/>
                  <a:cs typeface="Times New Roman" pitchFamily="18" charset="0"/>
                </a:rPr>
                <a:t>열매</a:t>
              </a:r>
              <a:endParaRPr lang="ko-KR" altLang="en-US" sz="2000" b="1" u="sng" dirty="0">
                <a:latin typeface="Times New Roman" pitchFamily="18" charset="0"/>
                <a:ea typeface="바탕" pitchFamily="18" charset="-127"/>
                <a:cs typeface="Times New Roman" pitchFamily="18" charset="0"/>
              </a:endParaRPr>
            </a:p>
          </p:txBody>
        </p:sp>
        <p:sp>
          <p:nvSpPr>
            <p:cNvPr id="48" name="직사각형 47"/>
            <p:cNvSpPr/>
            <p:nvPr/>
          </p:nvSpPr>
          <p:spPr>
            <a:xfrm>
              <a:off x="2864768" y="783641"/>
              <a:ext cx="4320480" cy="548666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/>
            </a:p>
          </p:txBody>
        </p:sp>
        <p:cxnSp>
          <p:nvCxnSpPr>
            <p:cNvPr id="53" name="직선 화살표 연결선 52"/>
            <p:cNvCxnSpPr>
              <a:stCxn id="48" idx="3"/>
              <a:endCxn id="6183" idx="1"/>
            </p:cNvCxnSpPr>
            <p:nvPr/>
          </p:nvCxnSpPr>
          <p:spPr>
            <a:xfrm>
              <a:off x="7185248" y="3526976"/>
              <a:ext cx="504056" cy="0"/>
            </a:xfrm>
            <a:prstGeom prst="straightConnector1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cxnSp>
          <p:nvCxnSpPr>
            <p:cNvPr id="73" name="꺾인 연결선 72"/>
            <p:cNvCxnSpPr>
              <a:stCxn id="6183" idx="2"/>
              <a:endCxn id="6180" idx="2"/>
            </p:cNvCxnSpPr>
            <p:nvPr/>
          </p:nvCxnSpPr>
          <p:spPr>
            <a:xfrm rot="5400000">
              <a:off x="4970828" y="2543786"/>
              <a:ext cx="2161" cy="7453051"/>
            </a:xfrm>
            <a:prstGeom prst="bentConnector3">
              <a:avLst>
                <a:gd name="adj1" fmla="val 1439546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stealth" w="lg" len="lg"/>
            </a:ln>
          </p:spPr>
        </p:cxnSp>
        <p:sp>
          <p:nvSpPr>
            <p:cNvPr id="33" name="Rectangle 36" descr="양피지"/>
            <p:cNvSpPr>
              <a:spLocks noChangeArrowheads="1"/>
            </p:cNvSpPr>
            <p:nvPr/>
          </p:nvSpPr>
          <p:spPr bwMode="auto">
            <a:xfrm>
              <a:off x="3080792" y="1077570"/>
              <a:ext cx="1728192" cy="489881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marL="174607" indent="-174607" algn="ctr">
                <a:defRPr/>
              </a:pPr>
              <a:r>
                <a:rPr lang="ko-KR" altLang="en-US" b="1" u="sng" dirty="0" smtClean="0">
                  <a:latin typeface="바탕" pitchFamily="18" charset="-127"/>
                  <a:ea typeface="바탕" pitchFamily="18" charset="-127"/>
                </a:rPr>
                <a:t>공동체로서의</a:t>
              </a:r>
              <a:r>
                <a:rPr lang="en-US" altLang="ko-KR" b="1" u="sng" dirty="0" smtClean="0">
                  <a:latin typeface="바탕" pitchFamily="18" charset="-127"/>
                  <a:ea typeface="바탕" pitchFamily="18" charset="-127"/>
                </a:rPr>
                <a:t> </a:t>
              </a:r>
            </a:p>
            <a:p>
              <a:pPr marL="174607" indent="-174607" algn="ctr">
                <a:defRPr/>
              </a:pPr>
              <a:r>
                <a:rPr lang="ko-KR" altLang="en-US" b="1" u="sng" dirty="0" smtClean="0">
                  <a:latin typeface="바탕" pitchFamily="18" charset="-127"/>
                  <a:ea typeface="바탕" pitchFamily="18" charset="-127"/>
                </a:rPr>
                <a:t>교회</a:t>
              </a:r>
              <a:r>
                <a:rPr lang="en-US" altLang="ko-KR" b="1" dirty="0" smtClean="0">
                  <a:latin typeface="바탕" pitchFamily="18" charset="-127"/>
                  <a:ea typeface="바탕" pitchFamily="18" charset="-127"/>
                </a:rPr>
                <a:t>: </a:t>
              </a:r>
            </a:p>
            <a:p>
              <a:pPr marL="174607" indent="-174607"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참된 예배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연합된 지체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건강한 자람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섬김의 실천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ko-KR" altLang="en-US" sz="1600" b="1" dirty="0" smtClean="0">
                <a:latin typeface="바탕" pitchFamily="18" charset="-127"/>
                <a:ea typeface="바탕" pitchFamily="18" charset="-127"/>
              </a:endParaRPr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4808984" y="2841142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6" descr="양피지"/>
            <p:cNvSpPr>
              <a:spLocks noChangeArrowheads="1"/>
            </p:cNvSpPr>
            <p:nvPr/>
          </p:nvSpPr>
          <p:spPr bwMode="auto">
            <a:xfrm>
              <a:off x="5241032" y="1077570"/>
              <a:ext cx="1728192" cy="4898811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ash"/>
              <a:miter lim="800000"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marL="174607" indent="-174607" algn="ctr">
                <a:defRPr/>
              </a:pPr>
              <a:r>
                <a:rPr lang="ko-KR" altLang="en-US" b="1" u="sng" dirty="0" smtClean="0">
                  <a:latin typeface="바탕" pitchFamily="18" charset="-127"/>
                  <a:ea typeface="바탕" pitchFamily="18" charset="-127"/>
                </a:rPr>
                <a:t>조직체로서의</a:t>
              </a:r>
              <a:r>
                <a:rPr lang="en-US" altLang="ko-KR" b="1" u="sng" dirty="0" smtClean="0">
                  <a:latin typeface="바탕" pitchFamily="18" charset="-127"/>
                  <a:ea typeface="바탕" pitchFamily="18" charset="-127"/>
                </a:rPr>
                <a:t> </a:t>
              </a:r>
            </a:p>
            <a:p>
              <a:pPr marL="174607" indent="-174607" algn="ctr">
                <a:defRPr/>
              </a:pPr>
              <a:r>
                <a:rPr lang="ko-KR" altLang="en-US" b="1" u="sng" dirty="0" smtClean="0">
                  <a:latin typeface="바탕" pitchFamily="18" charset="-127"/>
                  <a:ea typeface="바탕" pitchFamily="18" charset="-127"/>
                </a:rPr>
                <a:t>교회</a:t>
              </a:r>
              <a:r>
                <a:rPr lang="en-US" altLang="ko-KR" b="1" dirty="0" smtClean="0">
                  <a:latin typeface="바탕" pitchFamily="18" charset="-127"/>
                  <a:ea typeface="바탕" pitchFamily="18" charset="-127"/>
                </a:rPr>
                <a:t>:</a:t>
              </a: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목적 </a:t>
              </a:r>
              <a:r>
                <a:rPr lang="ko-KR" altLang="en-US" sz="1600" b="1" dirty="0" err="1" smtClean="0">
                  <a:latin typeface="바탕" pitchFamily="18" charset="-127"/>
                  <a:ea typeface="바탕" pitchFamily="18" charset="-127"/>
                </a:rPr>
                <a:t>충실성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세움의 리더십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직분의 회복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buFont typeface="Arial" pitchFamily="34" charset="0"/>
                <a:buChar char="•"/>
                <a:defRPr/>
              </a:pP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핵심원리에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defRPr/>
              </a:pPr>
              <a:r>
                <a:rPr lang="en-US" altLang="ko-KR" sz="1600" b="1" dirty="0" smtClean="0">
                  <a:latin typeface="바탕" pitchFamily="18" charset="-127"/>
                  <a:ea typeface="바탕" pitchFamily="18" charset="-127"/>
                </a:rPr>
                <a:t>	</a:t>
              </a:r>
              <a:r>
                <a:rPr lang="ko-KR" altLang="en-US" sz="1600" b="1" dirty="0" smtClean="0">
                  <a:latin typeface="바탕" pitchFamily="18" charset="-127"/>
                  <a:ea typeface="바탕" pitchFamily="18" charset="-127"/>
                </a:rPr>
                <a:t>기반한 운영</a:t>
              </a:r>
              <a:endParaRPr lang="en-US" altLang="ko-KR" sz="1600" b="1" dirty="0" smtClean="0">
                <a:latin typeface="바탕" pitchFamily="18" charset="-127"/>
                <a:ea typeface="바탕" pitchFamily="18" charset="-127"/>
              </a:endParaRPr>
            </a:p>
            <a:p>
              <a:pPr marL="174607" indent="-174607">
                <a:defRPr/>
              </a:pPr>
              <a:endParaRPr lang="ko-KR" altLang="en-US" sz="1600" b="1" dirty="0" smtClean="0">
                <a:latin typeface="바탕" pitchFamily="18" charset="-127"/>
                <a:ea typeface="바탕" pitchFamily="18" charset="-127"/>
              </a:endParaRPr>
            </a:p>
          </p:txBody>
        </p:sp>
        <p:cxnSp>
          <p:nvCxnSpPr>
            <p:cNvPr id="43" name="꺾인 연결선 42"/>
            <p:cNvCxnSpPr>
              <a:stCxn id="6183" idx="2"/>
              <a:endCxn id="48" idx="2"/>
            </p:cNvCxnSpPr>
            <p:nvPr/>
          </p:nvCxnSpPr>
          <p:spPr>
            <a:xfrm rot="5400000">
              <a:off x="6859034" y="4433996"/>
              <a:ext cx="17280" cy="3672631"/>
            </a:xfrm>
            <a:prstGeom prst="bentConnector3">
              <a:avLst>
                <a:gd name="adj1" fmla="val 180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 type="stealth" w="lg" len="lg"/>
            </a:ln>
          </p:spPr>
        </p:cxnSp>
        <p:sp>
          <p:nvSpPr>
            <p:cNvPr id="19" name="아래로 구부러진 화살표 18"/>
            <p:cNvSpPr/>
            <p:nvPr/>
          </p:nvSpPr>
          <p:spPr>
            <a:xfrm>
              <a:off x="4808984" y="3135071"/>
              <a:ext cx="432048" cy="195952"/>
            </a:xfrm>
            <a:prstGeom prst="curvedDown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solidFill>
                  <a:schemeClr val="tx1"/>
                </a:solidFill>
              </a:endParaRPr>
            </a:p>
          </p:txBody>
        </p:sp>
        <p:sp>
          <p:nvSpPr>
            <p:cNvPr id="20" name="아래로 구부러진 화살표 19"/>
            <p:cNvSpPr/>
            <p:nvPr/>
          </p:nvSpPr>
          <p:spPr>
            <a:xfrm rot="10800000">
              <a:off x="4808984" y="3624952"/>
              <a:ext cx="432048" cy="195952"/>
            </a:xfrm>
            <a:prstGeom prst="curvedDown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b="1">
                <a:solidFill>
                  <a:schemeClr val="tx1"/>
                </a:solidFill>
              </a:endParaRPr>
            </a:p>
          </p:txBody>
        </p:sp>
      </p:grpSp>
      <p:sp>
        <p:nvSpPr>
          <p:cNvPr id="18" name="제목 1"/>
          <p:cNvSpPr>
            <a:spLocks noGrp="1"/>
          </p:cNvSpPr>
          <p:nvPr>
            <p:ph type="title"/>
          </p:nvPr>
        </p:nvSpPr>
        <p:spPr>
          <a:xfrm>
            <a:off x="704850" y="188913"/>
            <a:ext cx="8513763" cy="777875"/>
          </a:xfrm>
        </p:spPr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건강한 교회 분석틀 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(1)</a:t>
            </a:r>
            <a:endParaRPr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4789488" y="3246438"/>
            <a:ext cx="327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latinLnBrk="1" hangingPunct="1">
              <a:buFontTx/>
              <a:buChar char="-"/>
            </a:pPr>
            <a:endParaRPr lang="ko-KR" altLang="ko-KR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22532" name="Rectangle 4" descr="양피지"/>
          <p:cNvSpPr>
            <a:spLocks noChangeArrowheads="1"/>
          </p:cNvSpPr>
          <p:nvPr/>
        </p:nvSpPr>
        <p:spPr bwMode="auto">
          <a:xfrm>
            <a:off x="2759075" y="1989138"/>
            <a:ext cx="2266950" cy="4183062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969696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latinLnBrk="1" hangingPunct="1"/>
            <a:endParaRPr lang="ko-KR" altLang="en-US"/>
          </a:p>
        </p:txBody>
      </p:sp>
      <p:sp>
        <p:nvSpPr>
          <p:cNvPr id="22533" name="Rectangle 5" descr="편지지"/>
          <p:cNvSpPr>
            <a:spLocks noChangeArrowheads="1"/>
          </p:cNvSpPr>
          <p:nvPr/>
        </p:nvSpPr>
        <p:spPr bwMode="auto">
          <a:xfrm>
            <a:off x="3028950" y="2174875"/>
            <a:ext cx="1714500" cy="1047750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외부환경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321425" y="6165850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6169025" y="3933825"/>
            <a:ext cx="7938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>
            <a:off x="6537325" y="3933825"/>
            <a:ext cx="0" cy="2873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V="1">
            <a:off x="7223125" y="2895600"/>
            <a:ext cx="4095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7223125" y="5319713"/>
            <a:ext cx="425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39" name="Line 19"/>
          <p:cNvSpPr>
            <a:spLocks noChangeShapeType="1"/>
          </p:cNvSpPr>
          <p:nvPr/>
        </p:nvSpPr>
        <p:spPr bwMode="auto">
          <a:xfrm flipV="1">
            <a:off x="3873500" y="6151563"/>
            <a:ext cx="19050" cy="2301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40" name="Rectangle 20" descr="양피지"/>
          <p:cNvSpPr>
            <a:spLocks noChangeArrowheads="1"/>
          </p:cNvSpPr>
          <p:nvPr/>
        </p:nvSpPr>
        <p:spPr bwMode="auto">
          <a:xfrm>
            <a:off x="704850" y="1989138"/>
            <a:ext cx="1712913" cy="41624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969696">
                <a:alpha val="50000"/>
              </a:srgbClr>
            </a:outerShdw>
          </a:effectLst>
        </p:spPr>
        <p:txBody>
          <a:bodyPr wrap="none" anchor="ctr"/>
          <a:lstStyle/>
          <a:p>
            <a:pPr eaLnBrk="1" latinLnBrk="1" hangingPunct="1"/>
            <a:r>
              <a:rPr lang="ko-KR" altLang="en-US" b="1" u="sng">
                <a:latin typeface="바탕" pitchFamily="18" charset="-127"/>
                <a:ea typeface="바탕" pitchFamily="18" charset="-127"/>
              </a:rPr>
              <a:t>존재론적 비전</a:t>
            </a:r>
          </a:p>
          <a:p>
            <a:pPr eaLnBrk="1" latinLnBrk="1" hangingPunct="1"/>
            <a:endParaRPr lang="ko-KR" altLang="en-US" b="1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Wingdings" pitchFamily="2" charset="2"/>
              <a:buChar char="§"/>
            </a:pPr>
            <a:r>
              <a:rPr lang="ko-KR" altLang="en-US" b="1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존재이유</a:t>
            </a:r>
          </a:p>
          <a:p>
            <a:pPr eaLnBrk="1" latinLnBrk="1" hangingPunct="1">
              <a:buFont typeface="Wingdings" pitchFamily="2" charset="2"/>
              <a:buChar char="§"/>
            </a:pPr>
            <a:r>
              <a:rPr lang="ko-KR" altLang="en-US">
                <a:latin typeface="바탕" pitchFamily="18" charset="-127"/>
                <a:ea typeface="바탕" pitchFamily="18" charset="-127"/>
              </a:rPr>
              <a:t> 핵심가치</a:t>
            </a:r>
          </a:p>
          <a:p>
            <a:pPr eaLnBrk="1" latinLnBrk="1" hangingPunct="1"/>
            <a:endParaRPr lang="ko-KR" altLang="en-US">
              <a:latin typeface="바탕" pitchFamily="18" charset="-127"/>
              <a:ea typeface="바탕" pitchFamily="18" charset="-127"/>
            </a:endParaRPr>
          </a:p>
          <a:p>
            <a:pPr eaLnBrk="1" latinLnBrk="1" hangingPunct="1"/>
            <a:endParaRPr lang="ko-KR" altLang="en-US" b="1">
              <a:latin typeface="바탕" pitchFamily="18" charset="-127"/>
              <a:ea typeface="바탕" pitchFamily="18" charset="-127"/>
            </a:endParaRPr>
          </a:p>
          <a:p>
            <a:pPr eaLnBrk="1" latinLnBrk="1" hangingPunct="1"/>
            <a:endParaRPr lang="ko-KR" altLang="en-US" b="1">
              <a:latin typeface="바탕" pitchFamily="18" charset="-127"/>
              <a:ea typeface="바탕" pitchFamily="18" charset="-127"/>
            </a:endParaRPr>
          </a:p>
          <a:p>
            <a:pPr eaLnBrk="1" latinLnBrk="1" hangingPunct="1"/>
            <a:r>
              <a:rPr lang="ko-KR" altLang="en-US" b="1" u="sng">
                <a:latin typeface="바탕" pitchFamily="18" charset="-127"/>
                <a:ea typeface="바탕" pitchFamily="18" charset="-127"/>
              </a:rPr>
              <a:t>사명론적 비전</a:t>
            </a:r>
          </a:p>
          <a:p>
            <a:pPr eaLnBrk="1" latinLnBrk="1" hangingPunct="1"/>
            <a:endParaRPr lang="ko-KR" altLang="en-US" b="1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Wingdings" pitchFamily="2" charset="2"/>
              <a:buChar char="§"/>
            </a:pPr>
            <a:r>
              <a:rPr lang="ko-KR" altLang="en-US" b="1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목표</a:t>
            </a:r>
          </a:p>
        </p:txBody>
      </p:sp>
      <p:sp>
        <p:nvSpPr>
          <p:cNvPr id="22541" name="Rectangle 21" descr="양피지"/>
          <p:cNvSpPr>
            <a:spLocks noChangeArrowheads="1"/>
          </p:cNvSpPr>
          <p:nvPr/>
        </p:nvSpPr>
        <p:spPr bwMode="auto">
          <a:xfrm>
            <a:off x="7632700" y="1989138"/>
            <a:ext cx="1857375" cy="41624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969696">
                <a:alpha val="50000"/>
              </a:srgbClr>
            </a:outerShdw>
          </a:effectLst>
        </p:spPr>
        <p:txBody>
          <a:bodyPr wrap="none" anchor="ctr"/>
          <a:lstStyle/>
          <a:p>
            <a:pPr eaLnBrk="1" latinLnBrk="1" hangingPunct="1"/>
            <a:r>
              <a:rPr lang="en-US" altLang="ko-KR" b="1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b="1" u="sng">
                <a:latin typeface="바탕" pitchFamily="18" charset="-127"/>
                <a:ea typeface="바탕" pitchFamily="18" charset="-127"/>
              </a:rPr>
              <a:t>목적성취</a:t>
            </a:r>
          </a:p>
          <a:p>
            <a:pPr eaLnBrk="1" latinLnBrk="1" hangingPunct="1"/>
            <a:endParaRPr lang="ko-KR" altLang="en-US" b="1" u="sng">
              <a:latin typeface="바탕" pitchFamily="18" charset="-127"/>
              <a:ea typeface="바탕" pitchFamily="18" charset="-127"/>
            </a:endParaRPr>
          </a:p>
          <a:p>
            <a:pPr eaLnBrk="1" latinLnBrk="1" hangingPunct="1"/>
            <a:endParaRPr lang="ko-KR" altLang="en-US" b="1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Arial" charset="0"/>
              <a:buChar char="•"/>
            </a:pPr>
            <a:r>
              <a:rPr lang="ko-KR" altLang="en-US">
                <a:latin typeface="바탕" pitchFamily="18" charset="-127"/>
                <a:ea typeface="바탕" pitchFamily="18" charset="-127"/>
              </a:rPr>
              <a:t> 개인 지체의 </a:t>
            </a:r>
            <a:r>
              <a:rPr lang="en-US" altLang="ko-KR">
                <a:latin typeface="바탕" pitchFamily="18" charset="-127"/>
                <a:ea typeface="바탕" pitchFamily="18" charset="-127"/>
              </a:rPr>
              <a:t> </a:t>
            </a:r>
            <a:br>
              <a:rPr lang="en-US" altLang="ko-KR">
                <a:latin typeface="바탕" pitchFamily="18" charset="-127"/>
                <a:ea typeface="바탕" pitchFamily="18" charset="-127"/>
              </a:rPr>
            </a:br>
            <a:r>
              <a:rPr lang="en-US" altLang="ko-KR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성숙</a:t>
            </a:r>
            <a:endParaRPr lang="en-US" altLang="ko-KR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Arial" charset="0"/>
              <a:buChar char="•"/>
            </a:pPr>
            <a:endParaRPr lang="en-US" altLang="ko-KR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Arial" charset="0"/>
              <a:buChar char="•"/>
            </a:pPr>
            <a:r>
              <a:rPr lang="en-US" altLang="ko-KR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교회공동체</a:t>
            </a:r>
            <a:r>
              <a:rPr lang="en-US" altLang="ko-KR">
                <a:latin typeface="바탕" pitchFamily="18" charset="-127"/>
                <a:ea typeface="바탕" pitchFamily="18" charset="-127"/>
              </a:rPr>
              <a:t/>
            </a:r>
            <a:br>
              <a:rPr lang="en-US" altLang="ko-KR">
                <a:latin typeface="바탕" pitchFamily="18" charset="-127"/>
                <a:ea typeface="바탕" pitchFamily="18" charset="-127"/>
              </a:rPr>
            </a:br>
            <a:r>
              <a:rPr lang="en-US" altLang="ko-KR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성장</a:t>
            </a:r>
            <a:endParaRPr lang="en-US" altLang="ko-KR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Arial" charset="0"/>
              <a:buChar char="•"/>
            </a:pPr>
            <a:endParaRPr lang="en-US" altLang="ko-KR">
              <a:latin typeface="바탕" pitchFamily="18" charset="-127"/>
              <a:ea typeface="바탕" pitchFamily="18" charset="-127"/>
            </a:endParaRPr>
          </a:p>
          <a:p>
            <a:pPr eaLnBrk="1" latinLnBrk="1" hangingPunct="1">
              <a:buFont typeface="Arial" charset="0"/>
              <a:buChar char="•"/>
            </a:pPr>
            <a:r>
              <a:rPr lang="en-US" altLang="ko-KR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하나님 나라 </a:t>
            </a:r>
            <a:r>
              <a:rPr lang="en-US" altLang="ko-KR">
                <a:latin typeface="바탕" pitchFamily="18" charset="-127"/>
                <a:ea typeface="바탕" pitchFamily="18" charset="-127"/>
              </a:rPr>
              <a:t/>
            </a:r>
            <a:br>
              <a:rPr lang="en-US" altLang="ko-KR">
                <a:latin typeface="바탕" pitchFamily="18" charset="-127"/>
                <a:ea typeface="바탕" pitchFamily="18" charset="-127"/>
              </a:rPr>
            </a:br>
            <a:r>
              <a:rPr lang="en-US" altLang="ko-KR">
                <a:latin typeface="바탕" pitchFamily="18" charset="-127"/>
                <a:ea typeface="바탕" pitchFamily="18" charset="-127"/>
              </a:rPr>
              <a:t>  </a:t>
            </a:r>
            <a:r>
              <a:rPr lang="ko-KR" altLang="en-US">
                <a:latin typeface="바탕" pitchFamily="18" charset="-127"/>
                <a:ea typeface="바탕" pitchFamily="18" charset="-127"/>
              </a:rPr>
              <a:t>확장</a:t>
            </a:r>
            <a:endParaRPr lang="en-US" altLang="ko-KR">
              <a:latin typeface="바탕" pitchFamily="18" charset="-127"/>
              <a:ea typeface="바탕" pitchFamily="18" charset="-127"/>
            </a:endParaRPr>
          </a:p>
          <a:p>
            <a:pPr eaLnBrk="1" latinLnBrk="1" hangingPunct="1"/>
            <a:endParaRPr lang="en-US" altLang="ko-KR" b="1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22542" name="Rectangle 22" descr="편지지"/>
          <p:cNvSpPr>
            <a:spLocks noChangeArrowheads="1"/>
          </p:cNvSpPr>
          <p:nvPr/>
        </p:nvSpPr>
        <p:spPr bwMode="auto">
          <a:xfrm>
            <a:off x="3028950" y="4994275"/>
            <a:ext cx="1714500" cy="1046163"/>
          </a:xfrm>
          <a:prstGeom prst="rect">
            <a:avLst/>
          </a:prstGeom>
          <a:blipFill dpi="0" rotWithShape="1">
            <a:blip r:embed="rId4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내부특성</a:t>
            </a:r>
          </a:p>
        </p:txBody>
      </p:sp>
      <p:sp>
        <p:nvSpPr>
          <p:cNvPr id="22543" name="Oval 23" descr="캔버스"/>
          <p:cNvSpPr>
            <a:spLocks noChangeArrowheads="1"/>
          </p:cNvSpPr>
          <p:nvPr/>
        </p:nvSpPr>
        <p:spPr bwMode="auto">
          <a:xfrm>
            <a:off x="3043238" y="3551238"/>
            <a:ext cx="1700212" cy="1112837"/>
          </a:xfrm>
          <a:prstGeom prst="ellipse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sz="2000" b="1">
                <a:latin typeface="바탕" pitchFamily="18" charset="-127"/>
                <a:ea typeface="바탕" pitchFamily="18" charset="-127"/>
              </a:rPr>
              <a:t>전략적 방향</a:t>
            </a:r>
          </a:p>
          <a:p>
            <a:pPr algn="ctr" eaLnBrk="1" latinLnBrk="1" hangingPunct="1"/>
            <a:r>
              <a:rPr lang="ko-KR" altLang="en-US" sz="2000" b="1">
                <a:latin typeface="바탕" pitchFamily="18" charset="-127"/>
                <a:ea typeface="바탕" pitchFamily="18" charset="-127"/>
              </a:rPr>
              <a:t>선택</a:t>
            </a:r>
          </a:p>
        </p:txBody>
      </p:sp>
      <p:cxnSp>
        <p:nvCxnSpPr>
          <p:cNvPr id="22544" name="AutoShape 24"/>
          <p:cNvCxnSpPr>
            <a:cxnSpLocks noChangeShapeType="1"/>
            <a:stCxn id="22540" idx="3"/>
            <a:endCxn id="22532" idx="1"/>
          </p:cNvCxnSpPr>
          <p:nvPr/>
        </p:nvCxnSpPr>
        <p:spPr bwMode="auto">
          <a:xfrm>
            <a:off x="2417763" y="4070350"/>
            <a:ext cx="341312" cy="111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545" name="Rectangle 25" descr="양피지"/>
          <p:cNvSpPr>
            <a:spLocks noChangeArrowheads="1"/>
          </p:cNvSpPr>
          <p:nvPr/>
        </p:nvSpPr>
        <p:spPr bwMode="auto">
          <a:xfrm>
            <a:off x="704850" y="1125538"/>
            <a:ext cx="8785225" cy="590550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rgbClr val="969696">
                <a:alpha val="50000"/>
              </a:srgb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건강한 교회를 세우는 핵심원리</a:t>
            </a:r>
          </a:p>
        </p:txBody>
      </p:sp>
      <p:cxnSp>
        <p:nvCxnSpPr>
          <p:cNvPr id="22546" name="AutoShape 26"/>
          <p:cNvCxnSpPr>
            <a:cxnSpLocks noChangeShapeType="1"/>
            <a:stCxn id="22543" idx="7"/>
            <a:endCxn id="22570" idx="1"/>
          </p:cNvCxnSpPr>
          <p:nvPr/>
        </p:nvCxnSpPr>
        <p:spPr bwMode="auto">
          <a:xfrm flipV="1">
            <a:off x="4494213" y="2962275"/>
            <a:ext cx="925512" cy="7524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2547" name="AutoShape 27"/>
          <p:cNvCxnSpPr>
            <a:cxnSpLocks noChangeShapeType="1"/>
            <a:stCxn id="22543" idx="5"/>
            <a:endCxn id="22558" idx="1"/>
          </p:cNvCxnSpPr>
          <p:nvPr/>
        </p:nvCxnSpPr>
        <p:spPr bwMode="auto">
          <a:xfrm>
            <a:off x="4494213" y="4500563"/>
            <a:ext cx="925512" cy="6858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2548" name="AutoShape 28"/>
          <p:cNvCxnSpPr>
            <a:cxnSpLocks noChangeShapeType="1"/>
            <a:stCxn id="22542" idx="0"/>
            <a:endCxn id="22543" idx="4"/>
          </p:cNvCxnSpPr>
          <p:nvPr/>
        </p:nvCxnSpPr>
        <p:spPr bwMode="auto">
          <a:xfrm flipV="1">
            <a:off x="3886200" y="4664075"/>
            <a:ext cx="7938" cy="3302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2549" name="AutoShape 29"/>
          <p:cNvCxnSpPr>
            <a:cxnSpLocks noChangeShapeType="1"/>
            <a:stCxn id="22533" idx="2"/>
            <a:endCxn id="22543" idx="0"/>
          </p:cNvCxnSpPr>
          <p:nvPr/>
        </p:nvCxnSpPr>
        <p:spPr bwMode="auto">
          <a:xfrm>
            <a:off x="3887788" y="3222625"/>
            <a:ext cx="4762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550" name="Line 30"/>
          <p:cNvSpPr>
            <a:spLocks noChangeShapeType="1"/>
          </p:cNvSpPr>
          <p:nvPr/>
        </p:nvSpPr>
        <p:spPr bwMode="auto">
          <a:xfrm flipH="1" flipV="1">
            <a:off x="1568450" y="1700213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51" name="Line 31"/>
          <p:cNvSpPr>
            <a:spLocks noChangeShapeType="1"/>
          </p:cNvSpPr>
          <p:nvPr/>
        </p:nvSpPr>
        <p:spPr bwMode="auto">
          <a:xfrm flipV="1">
            <a:off x="3873500" y="1716088"/>
            <a:ext cx="19050" cy="273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52" name="Line 32"/>
          <p:cNvSpPr>
            <a:spLocks noChangeShapeType="1"/>
          </p:cNvSpPr>
          <p:nvPr/>
        </p:nvSpPr>
        <p:spPr bwMode="auto">
          <a:xfrm flipH="1" flipV="1">
            <a:off x="6321425" y="1700213"/>
            <a:ext cx="0" cy="288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2553" name="Line 33"/>
          <p:cNvSpPr>
            <a:spLocks noChangeShapeType="1"/>
          </p:cNvSpPr>
          <p:nvPr/>
        </p:nvSpPr>
        <p:spPr bwMode="auto">
          <a:xfrm flipV="1">
            <a:off x="8553450" y="1716088"/>
            <a:ext cx="15875" cy="2730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ko-KR" altLang="en-US"/>
          </a:p>
        </p:txBody>
      </p:sp>
      <p:grpSp>
        <p:nvGrpSpPr>
          <p:cNvPr id="22554" name="Group 51"/>
          <p:cNvGrpSpPr>
            <a:grpSpLocks/>
          </p:cNvGrpSpPr>
          <p:nvPr/>
        </p:nvGrpSpPr>
        <p:grpSpPr bwMode="auto">
          <a:xfrm>
            <a:off x="5419725" y="1989138"/>
            <a:ext cx="1874838" cy="1944687"/>
            <a:chOff x="3414" y="1253"/>
            <a:chExt cx="1181" cy="1225"/>
          </a:xfrm>
        </p:grpSpPr>
        <p:sp>
          <p:nvSpPr>
            <p:cNvPr id="22570" name="Rectangle 11" descr="양피지"/>
            <p:cNvSpPr>
              <a:spLocks noChangeArrowheads="1"/>
            </p:cNvSpPr>
            <p:nvPr/>
          </p:nvSpPr>
          <p:spPr bwMode="auto">
            <a:xfrm>
              <a:off x="3414" y="1253"/>
              <a:ext cx="1181" cy="1225"/>
            </a:xfrm>
            <a:prstGeom prst="rect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969696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 eaLnBrk="1" latinLnBrk="1" hangingPunct="1"/>
              <a:endParaRPr lang="ko-KR" altLang="en-US"/>
            </a:p>
          </p:txBody>
        </p:sp>
        <p:sp>
          <p:nvSpPr>
            <p:cNvPr id="22571" name="Rectangle 12" descr="편지지"/>
            <p:cNvSpPr>
              <a:spLocks noChangeArrowheads="1"/>
            </p:cNvSpPr>
            <p:nvPr/>
          </p:nvSpPr>
          <p:spPr bwMode="auto">
            <a:xfrm>
              <a:off x="3800" y="1480"/>
              <a:ext cx="357" cy="314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예배</a:t>
              </a:r>
            </a:p>
          </p:txBody>
        </p:sp>
        <p:sp>
          <p:nvSpPr>
            <p:cNvPr id="22572" name="Rectangle 13" descr="편지지"/>
            <p:cNvSpPr>
              <a:spLocks noChangeArrowheads="1"/>
            </p:cNvSpPr>
            <p:nvPr/>
          </p:nvSpPr>
          <p:spPr bwMode="auto">
            <a:xfrm>
              <a:off x="4163" y="1799"/>
              <a:ext cx="357" cy="31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선교</a:t>
              </a:r>
            </a:p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봉사</a:t>
              </a:r>
            </a:p>
          </p:txBody>
        </p:sp>
        <p:sp>
          <p:nvSpPr>
            <p:cNvPr id="22573" name="Rectangle 14" descr="편지지"/>
            <p:cNvSpPr>
              <a:spLocks noChangeArrowheads="1"/>
            </p:cNvSpPr>
            <p:nvPr/>
          </p:nvSpPr>
          <p:spPr bwMode="auto">
            <a:xfrm>
              <a:off x="3444" y="1797"/>
              <a:ext cx="356" cy="31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교제</a:t>
              </a:r>
            </a:p>
          </p:txBody>
        </p:sp>
        <p:sp>
          <p:nvSpPr>
            <p:cNvPr id="22574" name="Rectangle 15" descr="편지지"/>
            <p:cNvSpPr>
              <a:spLocks noChangeArrowheads="1"/>
            </p:cNvSpPr>
            <p:nvPr/>
          </p:nvSpPr>
          <p:spPr bwMode="auto">
            <a:xfrm>
              <a:off x="3800" y="2116"/>
              <a:ext cx="357" cy="31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교육</a:t>
              </a:r>
            </a:p>
          </p:txBody>
        </p:sp>
        <p:sp>
          <p:nvSpPr>
            <p:cNvPr id="22575" name="Text Box 16"/>
            <p:cNvSpPr txBox="1">
              <a:spLocks noChangeArrowheads="1"/>
            </p:cNvSpPr>
            <p:nvPr/>
          </p:nvSpPr>
          <p:spPr bwMode="auto">
            <a:xfrm>
              <a:off x="3690" y="1253"/>
              <a:ext cx="62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latinLnBrk="1" hangingPunct="1"/>
              <a:r>
                <a:rPr lang="ko-KR" altLang="en-US" sz="1600" b="1" u="sng">
                  <a:latin typeface="바탕" pitchFamily="18" charset="-127"/>
                  <a:ea typeface="바탕" pitchFamily="18" charset="-127"/>
                </a:rPr>
                <a:t>사역모형</a:t>
              </a:r>
            </a:p>
          </p:txBody>
        </p:sp>
        <p:cxnSp>
          <p:nvCxnSpPr>
            <p:cNvPr id="22576" name="AutoShape 34"/>
            <p:cNvCxnSpPr>
              <a:cxnSpLocks noChangeShapeType="1"/>
              <a:stCxn id="22571" idx="1"/>
              <a:endCxn id="22573" idx="0"/>
            </p:cNvCxnSpPr>
            <p:nvPr/>
          </p:nvCxnSpPr>
          <p:spPr bwMode="auto">
            <a:xfrm flipH="1">
              <a:off x="3622" y="1637"/>
              <a:ext cx="178" cy="1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77" name="AutoShape 35"/>
            <p:cNvCxnSpPr>
              <a:cxnSpLocks noChangeShapeType="1"/>
              <a:stCxn id="22571" idx="3"/>
              <a:endCxn id="22572" idx="0"/>
            </p:cNvCxnSpPr>
            <p:nvPr/>
          </p:nvCxnSpPr>
          <p:spPr bwMode="auto">
            <a:xfrm>
              <a:off x="4157" y="1637"/>
              <a:ext cx="185" cy="16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78" name="AutoShape 36"/>
            <p:cNvCxnSpPr>
              <a:cxnSpLocks noChangeShapeType="1"/>
              <a:stCxn id="22573" idx="2"/>
              <a:endCxn id="22574" idx="1"/>
            </p:cNvCxnSpPr>
            <p:nvPr/>
          </p:nvCxnSpPr>
          <p:spPr bwMode="auto">
            <a:xfrm>
              <a:off x="3622" y="2113"/>
              <a:ext cx="178" cy="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79" name="AutoShape 37"/>
            <p:cNvCxnSpPr>
              <a:cxnSpLocks noChangeShapeType="1"/>
              <a:stCxn id="22572" idx="2"/>
              <a:endCxn id="22574" idx="3"/>
            </p:cNvCxnSpPr>
            <p:nvPr/>
          </p:nvCxnSpPr>
          <p:spPr bwMode="auto">
            <a:xfrm flipH="1">
              <a:off x="4157" y="2115"/>
              <a:ext cx="185" cy="15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80" name="AutoShape 38"/>
            <p:cNvCxnSpPr>
              <a:cxnSpLocks noChangeShapeType="1"/>
              <a:stCxn id="22571" idx="2"/>
              <a:endCxn id="22574" idx="0"/>
            </p:cNvCxnSpPr>
            <p:nvPr/>
          </p:nvCxnSpPr>
          <p:spPr bwMode="auto">
            <a:xfrm>
              <a:off x="3979" y="1794"/>
              <a:ext cx="0" cy="3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81" name="AutoShape 39"/>
            <p:cNvCxnSpPr>
              <a:cxnSpLocks noChangeShapeType="1"/>
              <a:stCxn id="22573" idx="3"/>
              <a:endCxn id="22572" idx="1"/>
            </p:cNvCxnSpPr>
            <p:nvPr/>
          </p:nvCxnSpPr>
          <p:spPr bwMode="auto">
            <a:xfrm>
              <a:off x="3800" y="1955"/>
              <a:ext cx="363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grpSp>
        <p:nvGrpSpPr>
          <p:cNvPr id="22555" name="Group 52"/>
          <p:cNvGrpSpPr>
            <a:grpSpLocks/>
          </p:cNvGrpSpPr>
          <p:nvPr/>
        </p:nvGrpSpPr>
        <p:grpSpPr bwMode="auto">
          <a:xfrm>
            <a:off x="5419725" y="4221163"/>
            <a:ext cx="1874838" cy="1930400"/>
            <a:chOff x="3414" y="2659"/>
            <a:chExt cx="1181" cy="1216"/>
          </a:xfrm>
        </p:grpSpPr>
        <p:sp>
          <p:nvSpPr>
            <p:cNvPr id="22558" name="Rectangle 17" descr="양피지"/>
            <p:cNvSpPr>
              <a:spLocks noChangeArrowheads="1"/>
            </p:cNvSpPr>
            <p:nvPr/>
          </p:nvSpPr>
          <p:spPr bwMode="auto">
            <a:xfrm>
              <a:off x="3414" y="2659"/>
              <a:ext cx="1181" cy="1216"/>
            </a:xfrm>
            <a:prstGeom prst="rect">
              <a:avLst/>
            </a:prstGeom>
            <a:blipFill dpi="0" rotWithShape="1">
              <a:blip r:embed="rId3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969696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eaLnBrk="1" latinLnBrk="1" hangingPunct="1"/>
              <a:endParaRPr lang="ko-KR" altLang="ko-KR">
                <a:latin typeface="바탕" pitchFamily="18" charset="-127"/>
                <a:ea typeface="바탕" pitchFamily="18" charset="-127"/>
              </a:endParaRPr>
            </a:p>
          </p:txBody>
        </p:sp>
        <p:sp>
          <p:nvSpPr>
            <p:cNvPr id="22559" name="Text Box 18"/>
            <p:cNvSpPr txBox="1">
              <a:spLocks noChangeArrowheads="1"/>
            </p:cNvSpPr>
            <p:nvPr/>
          </p:nvSpPr>
          <p:spPr bwMode="auto">
            <a:xfrm>
              <a:off x="3665" y="2659"/>
              <a:ext cx="62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1" latinLnBrk="1" hangingPunct="1"/>
              <a:r>
                <a:rPr lang="ko-KR" altLang="en-US" sz="1600" b="1" u="sng">
                  <a:latin typeface="바탕" pitchFamily="18" charset="-127"/>
                  <a:ea typeface="바탕" pitchFamily="18" charset="-127"/>
                </a:rPr>
                <a:t>조직모형</a:t>
              </a:r>
            </a:p>
          </p:txBody>
        </p:sp>
        <p:sp>
          <p:nvSpPr>
            <p:cNvPr id="22560" name="Rectangle 40" descr="편지지"/>
            <p:cNvSpPr>
              <a:spLocks noChangeArrowheads="1"/>
            </p:cNvSpPr>
            <p:nvPr/>
          </p:nvSpPr>
          <p:spPr bwMode="auto">
            <a:xfrm>
              <a:off x="3807" y="2886"/>
              <a:ext cx="370" cy="314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리더십</a:t>
              </a:r>
            </a:p>
          </p:txBody>
        </p:sp>
        <p:sp>
          <p:nvSpPr>
            <p:cNvPr id="22561" name="Rectangle 41" descr="편지지"/>
            <p:cNvSpPr>
              <a:spLocks noChangeArrowheads="1"/>
            </p:cNvSpPr>
            <p:nvPr/>
          </p:nvSpPr>
          <p:spPr bwMode="auto">
            <a:xfrm>
              <a:off x="4163" y="3203"/>
              <a:ext cx="377" cy="31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문화</a:t>
              </a:r>
            </a:p>
          </p:txBody>
        </p:sp>
        <p:sp>
          <p:nvSpPr>
            <p:cNvPr id="22562" name="Rectangle 42" descr="편지지"/>
            <p:cNvSpPr>
              <a:spLocks noChangeArrowheads="1"/>
            </p:cNvSpPr>
            <p:nvPr/>
          </p:nvSpPr>
          <p:spPr bwMode="auto">
            <a:xfrm>
              <a:off x="3438" y="3203"/>
              <a:ext cx="369" cy="31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구조</a:t>
              </a:r>
            </a:p>
          </p:txBody>
        </p:sp>
        <p:sp>
          <p:nvSpPr>
            <p:cNvPr id="22563" name="Rectangle 43" descr="편지지"/>
            <p:cNvSpPr>
              <a:spLocks noChangeArrowheads="1"/>
            </p:cNvSpPr>
            <p:nvPr/>
          </p:nvSpPr>
          <p:spPr bwMode="auto">
            <a:xfrm>
              <a:off x="3807" y="3522"/>
              <a:ext cx="370" cy="316"/>
            </a:xfrm>
            <a:prstGeom prst="rect">
              <a:avLst/>
            </a:prstGeom>
            <a:blipFill dpi="0" rotWithShape="1">
              <a:blip r:embed="rId4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운영</a:t>
              </a:r>
            </a:p>
            <a:p>
              <a:pPr algn="ctr" eaLnBrk="1" latinLnBrk="1" hangingPunct="1"/>
              <a:r>
                <a:rPr lang="ko-KR" altLang="en-US" sz="1400" b="1">
                  <a:latin typeface="바탕" pitchFamily="18" charset="-127"/>
                  <a:ea typeface="바탕" pitchFamily="18" charset="-127"/>
                </a:rPr>
                <a:t>시스템</a:t>
              </a:r>
            </a:p>
          </p:txBody>
        </p:sp>
        <p:cxnSp>
          <p:nvCxnSpPr>
            <p:cNvPr id="22564" name="AutoShape 44"/>
            <p:cNvCxnSpPr>
              <a:cxnSpLocks noChangeShapeType="1"/>
              <a:stCxn id="22560" idx="1"/>
              <a:endCxn id="22562" idx="0"/>
            </p:cNvCxnSpPr>
            <p:nvPr/>
          </p:nvCxnSpPr>
          <p:spPr bwMode="auto">
            <a:xfrm flipH="1">
              <a:off x="3623" y="3043"/>
              <a:ext cx="184" cy="1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65" name="AutoShape 45"/>
            <p:cNvCxnSpPr>
              <a:cxnSpLocks noChangeShapeType="1"/>
              <a:stCxn id="22560" idx="3"/>
              <a:endCxn id="22561" idx="0"/>
            </p:cNvCxnSpPr>
            <p:nvPr/>
          </p:nvCxnSpPr>
          <p:spPr bwMode="auto">
            <a:xfrm>
              <a:off x="4177" y="3043"/>
              <a:ext cx="175" cy="16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66" name="AutoShape 46"/>
            <p:cNvCxnSpPr>
              <a:cxnSpLocks noChangeShapeType="1"/>
              <a:stCxn id="22562" idx="2"/>
              <a:endCxn id="22563" idx="1"/>
            </p:cNvCxnSpPr>
            <p:nvPr/>
          </p:nvCxnSpPr>
          <p:spPr bwMode="auto">
            <a:xfrm>
              <a:off x="3623" y="3519"/>
              <a:ext cx="184" cy="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67" name="AutoShape 47"/>
            <p:cNvCxnSpPr>
              <a:cxnSpLocks noChangeShapeType="1"/>
              <a:stCxn id="22561" idx="2"/>
              <a:endCxn id="22563" idx="3"/>
            </p:cNvCxnSpPr>
            <p:nvPr/>
          </p:nvCxnSpPr>
          <p:spPr bwMode="auto">
            <a:xfrm flipH="1">
              <a:off x="4177" y="3519"/>
              <a:ext cx="175" cy="1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68" name="AutoShape 48"/>
            <p:cNvCxnSpPr>
              <a:cxnSpLocks noChangeShapeType="1"/>
              <a:stCxn id="22560" idx="2"/>
              <a:endCxn id="22563" idx="0"/>
            </p:cNvCxnSpPr>
            <p:nvPr/>
          </p:nvCxnSpPr>
          <p:spPr bwMode="auto">
            <a:xfrm>
              <a:off x="3992" y="3200"/>
              <a:ext cx="0" cy="3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22569" name="AutoShape 49"/>
            <p:cNvCxnSpPr>
              <a:cxnSpLocks noChangeShapeType="1"/>
              <a:stCxn id="22562" idx="3"/>
              <a:endCxn id="22561" idx="1"/>
            </p:cNvCxnSpPr>
            <p:nvPr/>
          </p:nvCxnSpPr>
          <p:spPr bwMode="auto">
            <a:xfrm>
              <a:off x="3807" y="3361"/>
              <a:ext cx="35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</p:grpSp>
      <p:cxnSp>
        <p:nvCxnSpPr>
          <p:cNvPr id="22556" name="AutoShape 50"/>
          <p:cNvCxnSpPr>
            <a:cxnSpLocks noChangeShapeType="1"/>
            <a:stCxn id="22541" idx="2"/>
            <a:endCxn id="22540" idx="2"/>
          </p:cNvCxnSpPr>
          <p:nvPr/>
        </p:nvCxnSpPr>
        <p:spPr bwMode="auto">
          <a:xfrm rot="5400000">
            <a:off x="5060950" y="2652713"/>
            <a:ext cx="1587" cy="6999288"/>
          </a:xfrm>
          <a:prstGeom prst="bentConnector3">
            <a:avLst>
              <a:gd name="adj1" fmla="val 1440000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stealth" w="lg" len="lg"/>
          </a:ln>
        </p:spPr>
      </p:cxnSp>
      <p:sp>
        <p:nvSpPr>
          <p:cNvPr id="54" name="슬라이드 번호 개체 틀 5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11</a:t>
            </a:fld>
            <a:endParaRPr lang="en-US" altLang="ko-KR"/>
          </a:p>
        </p:txBody>
      </p:sp>
      <p:sp>
        <p:nvSpPr>
          <p:cNvPr id="56" name="제목 1"/>
          <p:cNvSpPr>
            <a:spLocks noGrp="1"/>
          </p:cNvSpPr>
          <p:nvPr>
            <p:ph type="title"/>
          </p:nvPr>
        </p:nvSpPr>
        <p:spPr>
          <a:xfrm>
            <a:off x="704850" y="188913"/>
            <a:ext cx="8513763" cy="777875"/>
          </a:xfrm>
        </p:spPr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건강한 교회 분석틀 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(2)</a:t>
            </a:r>
            <a:endParaRPr lang="ko-KR" altLang="en-US" b="1" dirty="0" smtClean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건강한 교회를 세우는 일곱 가지 핵심원리</a:t>
            </a:r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5745163" y="1700213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성령하나님에 대한 민감함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5745163" y="2347913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핵심목적의 성취</a:t>
            </a:r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5745163" y="2997200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권위와 자율의 균형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5745163" y="3643313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상호적 섬김과 공동체성</a:t>
            </a:r>
          </a:p>
        </p:txBody>
      </p:sp>
      <p:sp>
        <p:nvSpPr>
          <p:cNvPr id="228359" name="Rectangle 7"/>
          <p:cNvSpPr>
            <a:spLocks noChangeArrowheads="1"/>
          </p:cNvSpPr>
          <p:nvPr/>
        </p:nvSpPr>
        <p:spPr bwMode="auto">
          <a:xfrm>
            <a:off x="5745163" y="4291013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유기적 연계성과 공유의 원리</a:t>
            </a:r>
          </a:p>
        </p:txBody>
      </p:sp>
      <p:sp>
        <p:nvSpPr>
          <p:cNvPr id="228360" name="Rectangle 8"/>
          <p:cNvSpPr>
            <a:spLocks noChangeArrowheads="1"/>
          </p:cNvSpPr>
          <p:nvPr/>
        </p:nvSpPr>
        <p:spPr bwMode="auto">
          <a:xfrm>
            <a:off x="5745163" y="4940300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ko-KR" altLang="en-US" b="1">
                <a:latin typeface="바탕" pitchFamily="18" charset="-127"/>
                <a:ea typeface="바탕" pitchFamily="18" charset="-127"/>
              </a:rPr>
              <a:t>보편적 교회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5745163" y="5588000"/>
            <a:ext cx="3816350" cy="504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latin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ko-KR" altLang="en-US" b="1">
                <a:latin typeface="바탕" pitchFamily="18" charset="-127"/>
                <a:ea typeface="바탕" pitchFamily="18" charset="-127"/>
              </a:rPr>
              <a:t>영적 성장과 ‘세상 속의 그리스도인’</a:t>
            </a:r>
          </a:p>
        </p:txBody>
      </p:sp>
      <p:sp>
        <p:nvSpPr>
          <p:cNvPr id="228362" name="Rectangle 10" descr="양피지"/>
          <p:cNvSpPr>
            <a:spLocks noChangeArrowheads="1"/>
          </p:cNvSpPr>
          <p:nvPr/>
        </p:nvSpPr>
        <p:spPr bwMode="auto">
          <a:xfrm>
            <a:off x="704850" y="1700213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예수 그리스도의 머리 되심 불인정</a:t>
            </a:r>
          </a:p>
        </p:txBody>
      </p:sp>
      <p:sp>
        <p:nvSpPr>
          <p:cNvPr id="228363" name="Rectangle 11" descr="양피지"/>
          <p:cNvSpPr>
            <a:spLocks noChangeArrowheads="1"/>
          </p:cNvSpPr>
          <p:nvPr/>
        </p:nvSpPr>
        <p:spPr bwMode="auto">
          <a:xfrm>
            <a:off x="704850" y="2347913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물량주의와 성장지상주의</a:t>
            </a:r>
          </a:p>
        </p:txBody>
      </p:sp>
      <p:sp>
        <p:nvSpPr>
          <p:cNvPr id="228364" name="Rectangle 12" descr="양피지"/>
          <p:cNvSpPr>
            <a:spLocks noChangeArrowheads="1"/>
          </p:cNvSpPr>
          <p:nvPr/>
        </p:nvSpPr>
        <p:spPr bwMode="auto">
          <a:xfrm>
            <a:off x="704850" y="2997200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목회자의 당회 중심의 교회 운영</a:t>
            </a:r>
          </a:p>
        </p:txBody>
      </p:sp>
      <p:sp>
        <p:nvSpPr>
          <p:cNvPr id="228365" name="Rectangle 13" descr="양피지"/>
          <p:cNvSpPr>
            <a:spLocks noChangeArrowheads="1"/>
          </p:cNvSpPr>
          <p:nvPr/>
        </p:nvSpPr>
        <p:spPr bwMode="auto">
          <a:xfrm>
            <a:off x="704850" y="3643313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직분제도의 세속화</a:t>
            </a:r>
          </a:p>
        </p:txBody>
      </p:sp>
      <p:sp>
        <p:nvSpPr>
          <p:cNvPr id="228366" name="Rectangle 14" descr="양피지"/>
          <p:cNvSpPr>
            <a:spLocks noChangeArrowheads="1"/>
          </p:cNvSpPr>
          <p:nvPr/>
        </p:nvSpPr>
        <p:spPr bwMode="auto">
          <a:xfrm>
            <a:off x="704850" y="4291013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즉흥적이고 주먹구구식 교회운영</a:t>
            </a:r>
          </a:p>
        </p:txBody>
      </p:sp>
      <p:sp>
        <p:nvSpPr>
          <p:cNvPr id="228367" name="Rectangle 15" descr="양피지"/>
          <p:cNvSpPr>
            <a:spLocks noChangeArrowheads="1"/>
          </p:cNvSpPr>
          <p:nvPr/>
        </p:nvSpPr>
        <p:spPr bwMode="auto">
          <a:xfrm>
            <a:off x="704850" y="4940300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내부지향적이며 개교회주의</a:t>
            </a:r>
          </a:p>
        </p:txBody>
      </p:sp>
      <p:sp>
        <p:nvSpPr>
          <p:cNvPr id="228368" name="Rectangle 16" descr="양피지"/>
          <p:cNvSpPr>
            <a:spLocks noChangeArrowheads="1"/>
          </p:cNvSpPr>
          <p:nvPr/>
        </p:nvSpPr>
        <p:spPr bwMode="auto">
          <a:xfrm>
            <a:off x="704850" y="5588000"/>
            <a:ext cx="3816350" cy="504825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1" latinLnBrk="1" hangingPunct="1"/>
            <a:r>
              <a:rPr lang="ko-KR" altLang="en-US" b="1">
                <a:latin typeface="바탕" pitchFamily="18" charset="-127"/>
                <a:ea typeface="바탕" pitchFamily="18" charset="-127"/>
              </a:rPr>
              <a:t>예배당 중심의 신앙생활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612775" y="981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latinLnBrk="1" hangingPunct="1"/>
            <a:endParaRPr lang="ko-KR" altLang="ko-KR" sz="2400">
              <a:latin typeface="Times New Roman" pitchFamily="18" charset="0"/>
              <a:ea typeface="HY신명조" pitchFamily="18" charset="-127"/>
            </a:endParaRPr>
          </a:p>
        </p:txBody>
      </p:sp>
      <p:sp>
        <p:nvSpPr>
          <p:cNvPr id="228370" name="Text Box 18"/>
          <p:cNvSpPr txBox="1">
            <a:spLocks noChangeArrowheads="1"/>
          </p:cNvSpPr>
          <p:nvPr/>
        </p:nvSpPr>
        <p:spPr bwMode="auto">
          <a:xfrm>
            <a:off x="757238" y="1073150"/>
            <a:ext cx="3695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latinLnBrk="1" hangingPunct="1"/>
            <a:r>
              <a:rPr lang="ko-KR" altLang="en-US" sz="2400" b="1" u="sng">
                <a:latin typeface="Times New Roman" pitchFamily="18" charset="0"/>
                <a:ea typeface="HY신명조" pitchFamily="18" charset="-127"/>
              </a:rPr>
              <a:t>한국교회의 일곱 가지 문제</a:t>
            </a:r>
          </a:p>
        </p:txBody>
      </p:sp>
      <p:cxnSp>
        <p:nvCxnSpPr>
          <p:cNvPr id="228371" name="AutoShape 19"/>
          <p:cNvCxnSpPr>
            <a:cxnSpLocks noChangeShapeType="1"/>
            <a:stCxn id="228362" idx="3"/>
            <a:endCxn id="228355" idx="1"/>
          </p:cNvCxnSpPr>
          <p:nvPr/>
        </p:nvCxnSpPr>
        <p:spPr bwMode="auto">
          <a:xfrm>
            <a:off x="4521200" y="1952625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cxnSp>
        <p:nvCxnSpPr>
          <p:cNvPr id="228372" name="AutoShape 20"/>
          <p:cNvCxnSpPr>
            <a:cxnSpLocks noChangeShapeType="1"/>
            <a:stCxn id="228363" idx="3"/>
            <a:endCxn id="228356" idx="1"/>
          </p:cNvCxnSpPr>
          <p:nvPr/>
        </p:nvCxnSpPr>
        <p:spPr bwMode="auto">
          <a:xfrm>
            <a:off x="4521200" y="2600325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cxnSp>
        <p:nvCxnSpPr>
          <p:cNvPr id="228373" name="AutoShape 21"/>
          <p:cNvCxnSpPr>
            <a:cxnSpLocks noChangeShapeType="1"/>
            <a:stCxn id="228364" idx="3"/>
            <a:endCxn id="228357" idx="1"/>
          </p:cNvCxnSpPr>
          <p:nvPr/>
        </p:nvCxnSpPr>
        <p:spPr bwMode="auto">
          <a:xfrm>
            <a:off x="4521200" y="3249613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cxnSp>
        <p:nvCxnSpPr>
          <p:cNvPr id="228374" name="AutoShape 22"/>
          <p:cNvCxnSpPr>
            <a:cxnSpLocks noChangeShapeType="1"/>
            <a:stCxn id="228365" idx="3"/>
            <a:endCxn id="228358" idx="1"/>
          </p:cNvCxnSpPr>
          <p:nvPr/>
        </p:nvCxnSpPr>
        <p:spPr bwMode="auto">
          <a:xfrm>
            <a:off x="4521200" y="3895725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cxnSp>
        <p:nvCxnSpPr>
          <p:cNvPr id="228375" name="AutoShape 23"/>
          <p:cNvCxnSpPr>
            <a:cxnSpLocks noChangeShapeType="1"/>
            <a:stCxn id="228366" idx="3"/>
            <a:endCxn id="228359" idx="1"/>
          </p:cNvCxnSpPr>
          <p:nvPr/>
        </p:nvCxnSpPr>
        <p:spPr bwMode="auto">
          <a:xfrm>
            <a:off x="4521200" y="4543425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cxnSp>
        <p:nvCxnSpPr>
          <p:cNvPr id="228376" name="AutoShape 24"/>
          <p:cNvCxnSpPr>
            <a:cxnSpLocks noChangeShapeType="1"/>
            <a:stCxn id="228367" idx="3"/>
            <a:endCxn id="228360" idx="1"/>
          </p:cNvCxnSpPr>
          <p:nvPr/>
        </p:nvCxnSpPr>
        <p:spPr bwMode="auto">
          <a:xfrm>
            <a:off x="4521200" y="5192713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cxnSp>
        <p:nvCxnSpPr>
          <p:cNvPr id="228377" name="AutoShape 25"/>
          <p:cNvCxnSpPr>
            <a:cxnSpLocks noChangeShapeType="1"/>
            <a:stCxn id="228368" idx="3"/>
            <a:endCxn id="228361" idx="1"/>
          </p:cNvCxnSpPr>
          <p:nvPr/>
        </p:nvCxnSpPr>
        <p:spPr bwMode="auto">
          <a:xfrm>
            <a:off x="4521200" y="5840413"/>
            <a:ext cx="1223963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stealth" w="lg" len="lg"/>
          </a:ln>
        </p:spPr>
      </p:cxnSp>
      <p:sp>
        <p:nvSpPr>
          <p:cNvPr id="228378" name="Text Box 26"/>
          <p:cNvSpPr txBox="1">
            <a:spLocks noChangeArrowheads="1"/>
          </p:cNvSpPr>
          <p:nvPr/>
        </p:nvSpPr>
        <p:spPr bwMode="auto">
          <a:xfrm>
            <a:off x="5961063" y="1073150"/>
            <a:ext cx="3321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latinLnBrk="1" hangingPunct="1"/>
            <a:r>
              <a:rPr lang="ko-KR" altLang="en-US" sz="2400" b="1" u="sng">
                <a:latin typeface="Times New Roman" pitchFamily="18" charset="0"/>
                <a:ea typeface="HY신명조" pitchFamily="18" charset="-127"/>
              </a:rPr>
              <a:t>건강한 교회의 핵심원리</a:t>
            </a:r>
          </a:p>
        </p:txBody>
      </p:sp>
      <p:sp>
        <p:nvSpPr>
          <p:cNvPr id="28" name="슬라이드 번호 개체 틀 2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12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8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83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28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8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2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8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28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2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8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28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8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22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28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28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28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28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28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28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28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28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28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228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228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28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28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5" grpId="0" animBg="1"/>
      <p:bldP spid="228356" grpId="0" animBg="1"/>
      <p:bldP spid="228357" grpId="0" animBg="1"/>
      <p:bldP spid="228358" grpId="0" animBg="1"/>
      <p:bldP spid="228359" grpId="0" animBg="1"/>
      <p:bldP spid="228360" grpId="0" animBg="1"/>
      <p:bldP spid="228361" grpId="0" animBg="1"/>
      <p:bldP spid="228362" grpId="0" animBg="1"/>
      <p:bldP spid="228363" grpId="0" animBg="1"/>
      <p:bldP spid="228364" grpId="0" animBg="1"/>
      <p:bldP spid="228365" grpId="0" animBg="1"/>
      <p:bldP spid="228366" grpId="0" animBg="1"/>
      <p:bldP spid="228367" grpId="0" animBg="1"/>
      <p:bldP spid="22836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핵심원리의 선택</a:t>
            </a:r>
            <a:endParaRPr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개별 교회는 </a:t>
            </a:r>
            <a:r>
              <a:rPr lang="en-US" altLang="ko-KR" dirty="0" smtClean="0"/>
              <a:t>7</a:t>
            </a:r>
            <a:r>
              <a:rPr lang="ko-KR" altLang="en-US" dirty="0" smtClean="0"/>
              <a:t>개의 원칙의 선택 혹은 변형해서 사용 가능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7</a:t>
            </a:r>
            <a:r>
              <a:rPr lang="ko-KR" altLang="en-US" dirty="0" smtClean="0"/>
              <a:t>개 중에서 몇 개만 선택해서 사용할 수 있을 것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목사가 잘 지킬 수 있는 것을 선택하는 것이 필요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교회의 전통과 역사 속에서 교인들이 가장 중시하는 것을 명문화하는 것도 한 가지 방법임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사례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권위와 자율의 균형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투명한 의사결정과 재정사용</a:t>
            </a:r>
            <a:endParaRPr lang="en-US" altLang="ko-KR" dirty="0" smtClean="0"/>
          </a:p>
          <a:p>
            <a:pPr lvl="2"/>
            <a:r>
              <a:rPr lang="ko-KR" altLang="en-US" dirty="0" err="1" smtClean="0"/>
              <a:t>직분자</a:t>
            </a:r>
            <a:r>
              <a:rPr lang="ko-KR" altLang="en-US" dirty="0" smtClean="0"/>
              <a:t> 선출의 엄격성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13</a:t>
            </a:fld>
            <a:endParaRPr lang="en-US" altLang="ko-K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ko-KR" sz="4400" b="1" dirty="0" smtClean="0"/>
              <a:t>How? </a:t>
            </a:r>
            <a:r>
              <a:rPr lang="ko-KR" altLang="en-US" sz="4400" b="1" dirty="0" smtClean="0"/>
              <a:t>전략적 측면</a:t>
            </a:r>
            <a:endParaRPr lang="ko-KR" altLang="en-US" sz="44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비전이란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?</a:t>
            </a:r>
            <a:endParaRPr lang="ko-KR" altLang="en-US" b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675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ko-KR" altLang="en-US" dirty="0" smtClean="0">
                <a:latin typeface="바탕" pitchFamily="18" charset="-127"/>
              </a:rPr>
              <a:t>존재론적 비전</a:t>
            </a:r>
            <a:r>
              <a:rPr lang="en-US" altLang="ko-KR" dirty="0" smtClean="0">
                <a:latin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</a:rPr>
              <a:t>교회의 존재이유와 관련된 궁극적 목적과</a:t>
            </a:r>
            <a:r>
              <a:rPr lang="en-US" altLang="ko-KR" dirty="0" smtClean="0">
                <a:latin typeface="바탕" pitchFamily="18" charset="-127"/>
              </a:rPr>
              <a:t> </a:t>
            </a:r>
            <a:r>
              <a:rPr lang="ko-KR" altLang="en-US" dirty="0" smtClean="0">
                <a:latin typeface="바탕" pitchFamily="18" charset="-127"/>
              </a:rPr>
              <a:t>본래적 의미</a:t>
            </a:r>
            <a:endParaRPr lang="en-US" altLang="ko-KR" dirty="0" smtClean="0">
              <a:latin typeface="바탕" pitchFamily="18" charset="-127"/>
            </a:endParaRPr>
          </a:p>
          <a:p>
            <a:pPr lvl="1">
              <a:lnSpc>
                <a:spcPct val="90000"/>
              </a:lnSpc>
            </a:pPr>
            <a:r>
              <a:rPr lang="ko-KR" altLang="en-US" dirty="0" smtClean="0">
                <a:latin typeface="바탕" pitchFamily="18" charset="-127"/>
              </a:rPr>
              <a:t>성취하기 어렵지만 </a:t>
            </a:r>
            <a:r>
              <a:rPr lang="ko-KR" altLang="en-US" b="1" dirty="0" smtClean="0">
                <a:solidFill>
                  <a:srgbClr val="0000FF"/>
                </a:solidFill>
                <a:latin typeface="바탕" pitchFamily="18" charset="-127"/>
              </a:rPr>
              <a:t>별</a:t>
            </a:r>
            <a:r>
              <a:rPr lang="ko-KR" altLang="en-US" dirty="0" smtClean="0">
                <a:latin typeface="바탕" pitchFamily="18" charset="-127"/>
              </a:rPr>
              <a:t>과 같은 길잡이 역할</a:t>
            </a:r>
            <a:endParaRPr lang="en-US" altLang="ko-KR" dirty="0" smtClean="0">
              <a:latin typeface="바탕" pitchFamily="18" charset="-127"/>
            </a:endParaRPr>
          </a:p>
          <a:p>
            <a:pPr lvl="1">
              <a:lnSpc>
                <a:spcPct val="90000"/>
              </a:lnSpc>
            </a:pPr>
            <a:r>
              <a:rPr lang="en-US" altLang="ko-KR" dirty="0" smtClean="0">
                <a:latin typeface="바탕" pitchFamily="18" charset="-127"/>
              </a:rPr>
              <a:t>“</a:t>
            </a:r>
            <a:r>
              <a:rPr lang="ko-KR" altLang="en-US" b="1" dirty="0" smtClean="0">
                <a:solidFill>
                  <a:srgbClr val="0000FF"/>
                </a:solidFill>
                <a:latin typeface="바탕" pitchFamily="18" charset="-127"/>
              </a:rPr>
              <a:t>하나님이 의도하신 바로 그런 교회</a:t>
            </a:r>
            <a:r>
              <a:rPr lang="en-US" altLang="ko-KR" dirty="0" smtClean="0">
                <a:latin typeface="바탕" pitchFamily="18" charset="-127"/>
              </a:rPr>
              <a:t>”</a:t>
            </a:r>
          </a:p>
          <a:p>
            <a:pPr lvl="1">
              <a:lnSpc>
                <a:spcPct val="90000"/>
              </a:lnSpc>
            </a:pPr>
            <a:endParaRPr lang="en-US" altLang="ko-KR" sz="1800" dirty="0" smtClean="0">
              <a:latin typeface="바탕" pitchFamily="18" charset="-127"/>
            </a:endParaRPr>
          </a:p>
          <a:p>
            <a:pPr>
              <a:lnSpc>
                <a:spcPct val="90000"/>
              </a:lnSpc>
            </a:pPr>
            <a:r>
              <a:rPr lang="ko-KR" altLang="en-US" dirty="0" err="1" smtClean="0">
                <a:latin typeface="바탕" pitchFamily="18" charset="-127"/>
              </a:rPr>
              <a:t>사명론적</a:t>
            </a:r>
            <a:r>
              <a:rPr lang="ko-KR" altLang="en-US" dirty="0" smtClean="0">
                <a:latin typeface="바탕" pitchFamily="18" charset="-127"/>
              </a:rPr>
              <a:t> 비전</a:t>
            </a:r>
            <a:r>
              <a:rPr lang="en-US" altLang="ko-KR" dirty="0" smtClean="0">
                <a:latin typeface="바탕" pitchFamily="18" charset="-127"/>
              </a:rPr>
              <a:t>: </a:t>
            </a:r>
            <a:r>
              <a:rPr lang="ko-KR" altLang="en-US" dirty="0" smtClean="0">
                <a:latin typeface="바탕" pitchFamily="18" charset="-127"/>
              </a:rPr>
              <a:t>교회가 이뤄갈 거대한 목표</a:t>
            </a:r>
            <a:endParaRPr lang="en-US" altLang="ko-KR" dirty="0" smtClean="0">
              <a:latin typeface="바탕" pitchFamily="18" charset="-127"/>
            </a:endParaRPr>
          </a:p>
          <a:p>
            <a:pPr lvl="1">
              <a:lnSpc>
                <a:spcPct val="90000"/>
              </a:lnSpc>
            </a:pPr>
            <a:r>
              <a:rPr lang="ko-KR" altLang="en-US" dirty="0" smtClean="0">
                <a:latin typeface="바탕" pitchFamily="18" charset="-127"/>
              </a:rPr>
              <a:t>온 구성원이 힘을 함께 쏟으면 이뤄낼 수 있는 </a:t>
            </a:r>
            <a:r>
              <a:rPr lang="ko-KR" altLang="en-US" b="1" dirty="0" smtClean="0">
                <a:solidFill>
                  <a:srgbClr val="0000FF"/>
                </a:solidFill>
                <a:latin typeface="바탕" pitchFamily="18" charset="-127"/>
              </a:rPr>
              <a:t>높은 산</a:t>
            </a:r>
            <a:r>
              <a:rPr lang="ko-KR" altLang="en-US" dirty="0" smtClean="0">
                <a:latin typeface="바탕" pitchFamily="18" charset="-127"/>
              </a:rPr>
              <a:t>과 같은 목표</a:t>
            </a:r>
            <a:endParaRPr lang="en-US" altLang="ko-KR" dirty="0" smtClean="0">
              <a:latin typeface="바탕" pitchFamily="18" charset="-127"/>
            </a:endParaRPr>
          </a:p>
          <a:p>
            <a:pPr lvl="1">
              <a:lnSpc>
                <a:spcPct val="90000"/>
              </a:lnSpc>
            </a:pPr>
            <a:endParaRPr lang="en-US" altLang="ko-KR" dirty="0" smtClean="0">
              <a:latin typeface="바탕" pitchFamily="18" charset="-127"/>
            </a:endParaRPr>
          </a:p>
          <a:p>
            <a:r>
              <a:rPr lang="ko-KR" altLang="en-US" dirty="0" smtClean="0"/>
              <a:t>이슈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 둘 중 어떤 형태를 취해도 큰 상관은 없음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목회자 개인의 목회비전과는 구분되어야 함 </a:t>
            </a:r>
            <a:r>
              <a:rPr lang="en-US" altLang="ko-KR" dirty="0" smtClean="0"/>
              <a:t>(</a:t>
            </a:r>
            <a:r>
              <a:rPr lang="ko-KR" altLang="en-US" dirty="0" smtClean="0"/>
              <a:t>일치할 수도 있음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함께 만들어 가는 것이 좋음</a:t>
            </a:r>
          </a:p>
          <a:p>
            <a:pPr lvl="1">
              <a:lnSpc>
                <a:spcPct val="90000"/>
              </a:lnSpc>
            </a:pPr>
            <a:endParaRPr lang="en-US" altLang="ko-KR" dirty="0" smtClean="0">
              <a:latin typeface="바탕" pitchFamily="18" charset="-127"/>
            </a:endParaRPr>
          </a:p>
          <a:p>
            <a:pPr lvl="1">
              <a:lnSpc>
                <a:spcPct val="90000"/>
              </a:lnSpc>
            </a:pPr>
            <a:endParaRPr lang="en-US" altLang="ko-KR" sz="1800" dirty="0" smtClean="0">
              <a:latin typeface="바탕" pitchFamily="18" charset="-127"/>
            </a:endParaRPr>
          </a:p>
          <a:p>
            <a:endParaRPr lang="ko-KR" altLang="en-US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15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비전의 역할</a:t>
            </a:r>
          </a:p>
        </p:txBody>
      </p:sp>
      <p:sp>
        <p:nvSpPr>
          <p:cNvPr id="31747" name="내용 개체 틀 2"/>
          <p:cNvSpPr>
            <a:spLocks noGrp="1"/>
          </p:cNvSpPr>
          <p:nvPr>
            <p:ph idx="1"/>
          </p:nvPr>
        </p:nvSpPr>
        <p:spPr>
          <a:xfrm>
            <a:off x="774700" y="1196975"/>
            <a:ext cx="8499475" cy="4929188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잘 보이지 않으나 교회를 향한 하나님의 목적과 뜻을 믿음의 눈으로 보게 함</a:t>
            </a:r>
            <a:endParaRPr lang="en-US" altLang="ko-KR" dirty="0" smtClean="0"/>
          </a:p>
          <a:p>
            <a:pPr lvl="1" eaLnBrk="1" hangingPunct="1"/>
            <a:endParaRPr lang="en-US" altLang="ko-KR" dirty="0" smtClean="0"/>
          </a:p>
          <a:p>
            <a:pPr eaLnBrk="1" hangingPunct="1"/>
            <a:r>
              <a:rPr lang="ko-KR" altLang="en-US" dirty="0" smtClean="0"/>
              <a:t>명확한 길잡이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방향을 제시하여 교인들이 같은 곳을 보게 하고 같은 것에 집중하게 함</a:t>
            </a:r>
            <a:endParaRPr lang="en-US" altLang="ko-KR" dirty="0" smtClean="0"/>
          </a:p>
          <a:p>
            <a:pPr lvl="1" eaLnBrk="1" hangingPunct="1"/>
            <a:endParaRPr lang="en-US" altLang="ko-KR" dirty="0" smtClean="0"/>
          </a:p>
          <a:p>
            <a:pPr eaLnBrk="1" hangingPunct="1"/>
            <a:r>
              <a:rPr lang="ko-KR" altLang="en-US" dirty="0" smtClean="0"/>
              <a:t>공유된 비전은 </a:t>
            </a:r>
            <a:endParaRPr lang="en-US" altLang="ko-KR" dirty="0" smtClean="0"/>
          </a:p>
          <a:p>
            <a:pPr lvl="1" eaLnBrk="1" hangingPunct="1"/>
            <a:r>
              <a:rPr lang="ko-KR" altLang="en-US" dirty="0" smtClean="0"/>
              <a:t>교인들이 교회의 목적과 사역의 의미를 깨닫게 하고</a:t>
            </a:r>
            <a:r>
              <a:rPr lang="en-US" altLang="ko-KR" dirty="0" smtClean="0"/>
              <a:t>, </a:t>
            </a:r>
          </a:p>
          <a:p>
            <a:pPr lvl="1" eaLnBrk="1" hangingPunct="1"/>
            <a:r>
              <a:rPr lang="ko-KR" altLang="en-US" dirty="0" smtClean="0"/>
              <a:t>꿈과 열정을 불러 일으키며</a:t>
            </a:r>
            <a:r>
              <a:rPr lang="en-US" altLang="ko-KR" dirty="0" smtClean="0"/>
              <a:t>, </a:t>
            </a:r>
          </a:p>
          <a:p>
            <a:pPr lvl="1" eaLnBrk="1" hangingPunct="1"/>
            <a:r>
              <a:rPr lang="ko-KR" altLang="en-US" dirty="0" smtClean="0"/>
              <a:t>헌신과 강한 동기를 부여 받아 참여와 협력을 불러 일으킴</a:t>
            </a:r>
          </a:p>
          <a:p>
            <a:pPr eaLnBrk="1" hangingPunct="1"/>
            <a:endParaRPr lang="ko-KR" altLang="en-US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16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b="1" dirty="0" smtClean="0">
                <a:latin typeface="맑은 고딕" pitchFamily="50" charset="-127"/>
                <a:ea typeface="맑은 고딕" pitchFamily="50" charset="-127"/>
              </a:rPr>
              <a:t>비전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ko-KR" b="1" dirty="0" smtClean="0">
                <a:latin typeface="맑은 고딕" pitchFamily="50" charset="-127"/>
                <a:ea typeface="맑은 고딕" pitchFamily="50" charset="-127"/>
              </a:rPr>
              <a:t>예시</a:t>
            </a:r>
            <a:endParaRPr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ko-KR" dirty="0" smtClean="0"/>
              <a:t>한국 교회에 주신 다양한 영적 전통을 통합하고</a:t>
            </a:r>
            <a:r>
              <a:rPr lang="en-US" altLang="ko-KR" dirty="0" smtClean="0"/>
              <a:t>, 10</a:t>
            </a:r>
            <a:r>
              <a:rPr lang="ko-KR" altLang="ko-KR" dirty="0" smtClean="0"/>
              <a:t>년 후 한국교회의 나아갈 방향을 제시하는 교회</a:t>
            </a:r>
            <a:r>
              <a:rPr lang="en-US" altLang="ko-KR" dirty="0" smtClean="0"/>
              <a:t>, </a:t>
            </a:r>
            <a:r>
              <a:rPr lang="ko-KR" altLang="ko-KR" dirty="0" smtClean="0"/>
              <a:t>하나님 나라 신학과 십자가의 영성과 성령의 능력을 갖춘 급진적인 제자들을 통해 </a:t>
            </a:r>
            <a:r>
              <a:rPr lang="ko-KR" altLang="ko-KR" dirty="0" err="1" smtClean="0"/>
              <a:t>공교회성</a:t>
            </a:r>
            <a:r>
              <a:rPr lang="en-US" altLang="ko-KR" dirty="0" smtClean="0"/>
              <a:t>, </a:t>
            </a:r>
            <a:r>
              <a:rPr lang="ko-KR" altLang="ko-KR" dirty="0" err="1" smtClean="0"/>
              <a:t>공동체성</a:t>
            </a:r>
            <a:r>
              <a:rPr lang="en-US" altLang="ko-KR" dirty="0" smtClean="0"/>
              <a:t>, </a:t>
            </a:r>
            <a:r>
              <a:rPr lang="ko-KR" altLang="ko-KR" dirty="0" smtClean="0"/>
              <a:t>공공성을 회복하는 선교적 교회이다</a:t>
            </a:r>
            <a:r>
              <a:rPr lang="en-US" altLang="ko-KR" dirty="0" smtClean="0"/>
              <a:t>. (</a:t>
            </a:r>
            <a:r>
              <a:rPr lang="ko-KR" altLang="ko-KR" b="1" dirty="0" err="1" smtClean="0"/>
              <a:t>더불어숲동산교회</a:t>
            </a:r>
            <a:r>
              <a:rPr lang="en-US" altLang="ko-KR" b="1" dirty="0" smtClean="0"/>
              <a:t>)</a:t>
            </a:r>
            <a:endParaRPr lang="en-US" altLang="ko-KR" dirty="0" smtClean="0"/>
          </a:p>
          <a:p>
            <a:pPr lvl="1"/>
            <a:endParaRPr lang="en-US" altLang="ko-KR" dirty="0" smtClean="0">
              <a:latin typeface="바탕" pitchFamily="18" charset="-127"/>
            </a:endParaRPr>
          </a:p>
          <a:p>
            <a:r>
              <a:rPr lang="ko-KR" altLang="en-US" b="1" dirty="0" smtClean="0">
                <a:solidFill>
                  <a:srgbClr val="0000FF"/>
                </a:solidFill>
                <a:latin typeface="바탕" pitchFamily="18" charset="-127"/>
              </a:rPr>
              <a:t>우리 시대에 개혁교회의 이정표가 된다</a:t>
            </a:r>
            <a:r>
              <a:rPr lang="en-US" altLang="ko-KR" dirty="0" smtClean="0">
                <a:latin typeface="바탕" pitchFamily="18" charset="-127"/>
              </a:rPr>
              <a:t>. </a:t>
            </a:r>
            <a:r>
              <a:rPr lang="en-US" altLang="ko-KR" b="1" dirty="0" smtClean="0">
                <a:latin typeface="바탕" pitchFamily="18" charset="-127"/>
              </a:rPr>
              <a:t>(</a:t>
            </a:r>
            <a:r>
              <a:rPr lang="ko-KR" altLang="en-US" b="1" dirty="0" smtClean="0">
                <a:latin typeface="바탕" pitchFamily="18" charset="-127"/>
              </a:rPr>
              <a:t>서울중앙교회</a:t>
            </a:r>
            <a:r>
              <a:rPr lang="en-US" altLang="ko-KR" b="1" dirty="0" smtClean="0">
                <a:latin typeface="바탕" pitchFamily="18" charset="-127"/>
              </a:rPr>
              <a:t>)</a:t>
            </a:r>
          </a:p>
          <a:p>
            <a:endParaRPr lang="en-US" altLang="ko-KR" b="1" dirty="0" smtClean="0">
              <a:latin typeface="바탕" pitchFamily="18" charset="-127"/>
            </a:endParaRPr>
          </a:p>
          <a:p>
            <a:r>
              <a:rPr lang="ko-KR" altLang="en-US" b="1" dirty="0" smtClean="0">
                <a:latin typeface="바탕" pitchFamily="18" charset="-127"/>
              </a:rPr>
              <a:t>세상의 희망이 되는 제자공동체 </a:t>
            </a:r>
            <a:r>
              <a:rPr lang="en-US" altLang="ko-KR" b="1" dirty="0" smtClean="0">
                <a:latin typeface="바탕" pitchFamily="18" charset="-127"/>
              </a:rPr>
              <a:t>(</a:t>
            </a:r>
            <a:r>
              <a:rPr lang="ko-KR" altLang="en-US" b="1" dirty="0" smtClean="0">
                <a:latin typeface="바탕" pitchFamily="18" charset="-127"/>
              </a:rPr>
              <a:t>서울서문교회</a:t>
            </a:r>
            <a:r>
              <a:rPr lang="en-US" altLang="ko-KR" b="1" dirty="0" smtClean="0">
                <a:latin typeface="바탕" pitchFamily="18" charset="-127"/>
              </a:rPr>
              <a:t>)</a:t>
            </a:r>
          </a:p>
          <a:p>
            <a:pPr lvl="1"/>
            <a:r>
              <a:rPr lang="ko-KR" altLang="en-US" b="1" dirty="0" smtClean="0">
                <a:latin typeface="바탕" pitchFamily="18" charset="-127"/>
              </a:rPr>
              <a:t>하나님 나라를 전파하는 교회</a:t>
            </a:r>
            <a:endParaRPr lang="en-US" altLang="ko-KR" b="1" dirty="0" smtClean="0">
              <a:latin typeface="바탕" pitchFamily="18" charset="-127"/>
            </a:endParaRPr>
          </a:p>
          <a:p>
            <a:pPr lvl="1"/>
            <a:r>
              <a:rPr lang="ko-KR" altLang="en-US" b="1" dirty="0" smtClean="0">
                <a:latin typeface="바탕" pitchFamily="18" charset="-127"/>
              </a:rPr>
              <a:t>생명을 살리고 양육하는 교회</a:t>
            </a:r>
            <a:endParaRPr lang="en-US" altLang="ko-KR" b="1" dirty="0" smtClean="0">
              <a:latin typeface="바탕" pitchFamily="18" charset="-127"/>
            </a:endParaRPr>
          </a:p>
          <a:p>
            <a:pPr lvl="1"/>
            <a:r>
              <a:rPr lang="ko-KR" altLang="en-US" b="1" dirty="0" smtClean="0">
                <a:latin typeface="바탕" pitchFamily="18" charset="-127"/>
              </a:rPr>
              <a:t>세상을 섬기고 변혁시키는 교회</a:t>
            </a:r>
            <a:endParaRPr lang="en-US" altLang="ko-KR" b="1" dirty="0" smtClean="0">
              <a:latin typeface="바탕" pitchFamily="18" charset="-127"/>
            </a:endParaRP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17</a:t>
            </a:fld>
            <a:endParaRPr lang="en-US" altLang="ko-K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전략적 방향은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?</a:t>
            </a:r>
            <a:endParaRPr lang="ko-KR" altLang="en-US" b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2771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교회의 </a:t>
            </a:r>
            <a:r>
              <a:rPr lang="ko-KR" altLang="en-US" b="1" dirty="0" smtClean="0">
                <a:solidFill>
                  <a:srgbClr val="0000FF"/>
                </a:solidFill>
              </a:rPr>
              <a:t>내부적인 상태</a:t>
            </a:r>
            <a:r>
              <a:rPr lang="ko-KR" altLang="en-US" dirty="0" smtClean="0"/>
              <a:t>를 충분히 파악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교인의 특징 </a:t>
            </a:r>
            <a:r>
              <a:rPr lang="en-US" altLang="ko-KR" dirty="0" smtClean="0"/>
              <a:t>(</a:t>
            </a:r>
            <a:r>
              <a:rPr lang="ko-KR" altLang="en-US" dirty="0" smtClean="0"/>
              <a:t>연령대별 구성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주거지 분포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신앙교육의 정도 등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교회의 역사와 전통의 특징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교단의 전통과 방향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교회의 </a:t>
            </a:r>
            <a:r>
              <a:rPr lang="ko-KR" altLang="en-US" b="1" dirty="0" smtClean="0">
                <a:solidFill>
                  <a:srgbClr val="0000FF"/>
                </a:solidFill>
              </a:rPr>
              <a:t>외부적인 환경</a:t>
            </a:r>
            <a:r>
              <a:rPr lang="ko-KR" altLang="en-US" dirty="0" smtClean="0"/>
              <a:t>에 대한 파악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교회의 지역사회의 특성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한국교회의 경향성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한국사회의 변화 </a:t>
            </a:r>
            <a:r>
              <a:rPr lang="en-US" altLang="ko-KR" dirty="0" smtClean="0"/>
              <a:t>(</a:t>
            </a:r>
            <a:r>
              <a:rPr lang="ko-KR" altLang="en-US" dirty="0" smtClean="0"/>
              <a:t>종교다원주의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포스트모더니즘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개인주의화 등</a:t>
            </a:r>
            <a:r>
              <a:rPr lang="en-US" altLang="ko-KR" dirty="0" smtClean="0"/>
              <a:t>)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ko-KR" altLang="en-US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18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전략적 방향은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?</a:t>
            </a:r>
            <a:endParaRPr lang="ko-KR" altLang="en-US" b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819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전략적 방향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내부적인 약점을 극복하면서 내부적 강점을 가장 잘 살려서 외부 환경의 위협요인을 막아내면서 잘 해낼 수 있는 그런 사역의 발굴과 시행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교회에서의 비전과 전략 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기업과 다른 측면 유의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b="1" dirty="0" smtClean="0">
                <a:solidFill>
                  <a:srgbClr val="0000FF"/>
                </a:solidFill>
              </a:rPr>
              <a:t>향상</a:t>
            </a:r>
            <a:r>
              <a:rPr lang="en-US" altLang="ko-KR" b="1" dirty="0" smtClean="0">
                <a:solidFill>
                  <a:srgbClr val="0000FF"/>
                </a:solidFill>
              </a:rPr>
              <a:t>(promoting)</a:t>
            </a:r>
            <a:r>
              <a:rPr lang="ko-KR" altLang="en-US" dirty="0" smtClean="0"/>
              <a:t>과 </a:t>
            </a:r>
            <a:r>
              <a:rPr lang="ko-KR" altLang="en-US" b="1" dirty="0" smtClean="0">
                <a:solidFill>
                  <a:srgbClr val="0000FF"/>
                </a:solidFill>
              </a:rPr>
              <a:t>보존</a:t>
            </a:r>
            <a:r>
              <a:rPr lang="en-US" altLang="ko-KR" b="1" dirty="0" smtClean="0">
                <a:solidFill>
                  <a:srgbClr val="0000FF"/>
                </a:solidFill>
              </a:rPr>
              <a:t>(preserving)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구분 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사역 잘 하기 위해 구성원을 희생시키지 않음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b="1" dirty="0" smtClean="0">
                <a:solidFill>
                  <a:srgbClr val="0000FF"/>
                </a:solidFill>
              </a:rPr>
              <a:t>선택과 집중</a:t>
            </a:r>
            <a:r>
              <a:rPr lang="ko-KR" altLang="en-US" dirty="0" smtClean="0"/>
              <a:t>의 전략과 </a:t>
            </a:r>
            <a:r>
              <a:rPr lang="ko-KR" altLang="en-US" b="1" dirty="0" smtClean="0">
                <a:solidFill>
                  <a:srgbClr val="0000FF"/>
                </a:solidFill>
              </a:rPr>
              <a:t>온전한 모습의 완성 </a:t>
            </a:r>
            <a:r>
              <a:rPr lang="en-US" altLang="ko-KR" dirty="0" smtClean="0"/>
              <a:t>(‘</a:t>
            </a:r>
            <a:r>
              <a:rPr lang="ko-KR" altLang="en-US" dirty="0" smtClean="0"/>
              <a:t>이것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도 하고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저것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도 버리지 않는 것</a:t>
            </a:r>
            <a:r>
              <a:rPr lang="en-US" altLang="ko-KR" dirty="0" smtClean="0"/>
              <a:t>)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19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ko-KR" sz="4400" b="1" dirty="0" smtClean="0"/>
              <a:t>Why?</a:t>
            </a:r>
            <a:endParaRPr lang="ko-KR" altLang="en-US" sz="4400" b="1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전략적 방향의 예시 </a:t>
            </a:r>
            <a:endParaRPr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내부상황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청년이 많음 </a:t>
            </a:r>
            <a:r>
              <a:rPr lang="en-US" altLang="ko-KR" dirty="0" smtClean="0"/>
              <a:t>(200/550)</a:t>
            </a:r>
          </a:p>
          <a:p>
            <a:pPr lvl="1"/>
            <a:r>
              <a:rPr lang="ko-KR" altLang="en-US" dirty="0" smtClean="0"/>
              <a:t>지적이고 사회봉사에 대한 열정은 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전도는 잘 못함</a:t>
            </a:r>
            <a:endParaRPr lang="en-US" altLang="ko-KR" dirty="0" smtClean="0"/>
          </a:p>
          <a:p>
            <a:pPr lvl="1"/>
            <a:r>
              <a:rPr lang="ko-KR" altLang="en-US" dirty="0" err="1" smtClean="0"/>
              <a:t>대학부</a:t>
            </a:r>
            <a:r>
              <a:rPr lang="ko-KR" altLang="en-US" dirty="0" smtClean="0"/>
              <a:t> 농촌봉사의 한계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r>
              <a:rPr lang="ko-KR" altLang="en-US" dirty="0" smtClean="0"/>
              <a:t>지역사회의 특성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가정집이 없는 서울도심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근처에 </a:t>
            </a:r>
            <a:r>
              <a:rPr lang="ko-KR" altLang="en-US" dirty="0" err="1" smtClean="0"/>
              <a:t>쪽방과</a:t>
            </a:r>
            <a:r>
              <a:rPr lang="ko-KR" altLang="en-US" dirty="0" smtClean="0"/>
              <a:t> 노숙자</a:t>
            </a:r>
            <a:endParaRPr lang="en-US" altLang="ko-KR" dirty="0" smtClean="0"/>
          </a:p>
          <a:p>
            <a:pPr marL="357188" lvl="1" indent="-357188">
              <a:buSzPct val="65000"/>
              <a:buFont typeface="Wingdings 2" pitchFamily="18" charset="2"/>
              <a:buChar char="¢"/>
              <a:tabLst/>
            </a:pPr>
            <a:endParaRPr lang="en-US" altLang="ko-KR" dirty="0" smtClean="0"/>
          </a:p>
          <a:p>
            <a:pPr marL="357188" lvl="1" indent="-357188">
              <a:buSzPct val="65000"/>
              <a:buFont typeface="Wingdings 2" pitchFamily="18" charset="2"/>
              <a:buChar char="¢"/>
              <a:tabLst/>
            </a:pPr>
            <a:r>
              <a:rPr lang="ko-KR" altLang="en-US" sz="2400" dirty="0" smtClean="0"/>
              <a:t>전략적 방향</a:t>
            </a:r>
            <a:endParaRPr lang="en-US" altLang="ko-KR" sz="2400" dirty="0" smtClean="0"/>
          </a:p>
          <a:p>
            <a:pPr lvl="1"/>
            <a:r>
              <a:rPr lang="ko-KR" altLang="en-US" dirty="0" smtClean="0"/>
              <a:t>노숙자와 </a:t>
            </a:r>
            <a:r>
              <a:rPr lang="ko-KR" altLang="en-US" dirty="0" err="1" smtClean="0"/>
              <a:t>쪽방</a:t>
            </a:r>
            <a:r>
              <a:rPr lang="ko-KR" altLang="en-US" dirty="0" smtClean="0"/>
              <a:t> 선교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하기봉사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더함이</a:t>
            </a:r>
            <a:r>
              <a:rPr lang="en-US" altLang="ko-KR" dirty="0" smtClean="0"/>
              <a:t> </a:t>
            </a:r>
            <a:r>
              <a:rPr lang="ko-KR" altLang="en-US" dirty="0" smtClean="0"/>
              <a:t>사역</a:t>
            </a:r>
            <a:endParaRPr lang="en-US" altLang="ko-KR" dirty="0" smtClean="0"/>
          </a:p>
          <a:p>
            <a:endParaRPr lang="ko-KR" altLang="en-US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20</a:t>
            </a:fld>
            <a:endParaRPr lang="en-US" altLang="ko-K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ko-KR" sz="4400" b="1" dirty="0" smtClean="0"/>
              <a:t>How? </a:t>
            </a:r>
            <a:r>
              <a:rPr lang="ko-KR" altLang="en-US" sz="4400" b="1" dirty="0" smtClean="0"/>
              <a:t>진단과 처방</a:t>
            </a:r>
            <a:endParaRPr lang="ko-KR" altLang="en-US" sz="44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b="1" dirty="0" smtClean="0">
                <a:latin typeface="맑은 고딕" pitchFamily="50" charset="-127"/>
                <a:ea typeface="맑은 고딕" pitchFamily="50" charset="-127"/>
              </a:rPr>
              <a:t>교회 건강성 진단 설문지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CHEQ I</a:t>
            </a:r>
            <a:r>
              <a:rPr lang="ko-KR" altLang="ko-KR" b="1" dirty="0" smtClean="0">
                <a:latin typeface="맑은 고딕" pitchFamily="50" charset="-127"/>
                <a:ea typeface="맑은 고딕" pitchFamily="50" charset="-127"/>
              </a:rPr>
              <a:t>의 구성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(1)</a:t>
            </a:r>
            <a:endParaRPr lang="ko-KR" altLang="en-US" b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22</a:t>
            </a:fld>
            <a:endParaRPr lang="en-US" altLang="ko-KR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60512" y="1052736"/>
          <a:ext cx="9073008" cy="5274413"/>
        </p:xfrm>
        <a:graphic>
          <a:graphicData uri="http://schemas.openxmlformats.org/drawingml/2006/table">
            <a:tbl>
              <a:tblPr/>
              <a:tblGrid>
                <a:gridCol w="792088"/>
                <a:gridCol w="1152128"/>
                <a:gridCol w="6264696"/>
                <a:gridCol w="864096"/>
              </a:tblGrid>
              <a:tr h="407957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구 분</a:t>
                      </a: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진단 내용</a:t>
                      </a: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세부 내용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괄호</a:t>
                      </a:r>
                      <a:r>
                        <a:rPr lang="en-US" alt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안의 </a:t>
                      </a: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숫자는 설문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r>
                        <a:rPr lang="en-US" alt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수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문항수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9679">
                <a:tc rowSpan="3"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개별요소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핵심원리</a:t>
                      </a: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lvl="0" indent="-176213" algn="just" latinLnBrk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성령하나님에 대한 민감성의 원리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</a:t>
                      </a:r>
                      <a:endParaRPr lang="ko-KR" sz="16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핵심목적의 성취 원리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권위와 자율의 균형원리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상호섬김과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공동체 원리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유기적 연계성과 공유의 원리 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(2)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보편적 교회의 원리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err="1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영적성장과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“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세상 속의 그리스도인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”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원리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 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핵심원리 총괄평가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15</a:t>
                      </a:r>
                      <a:r>
                        <a:rPr lang="ko-KR" sz="18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991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 </a:t>
                      </a: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전</a:t>
                      </a: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비전의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적정성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marL="265113" marR="0" lvl="0" indent="-176213" algn="just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ko-KR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</a:t>
                      </a:r>
                      <a:r>
                        <a:rPr lang="ko-KR" alt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의 명확성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</a:t>
                      </a:r>
                      <a:endParaRPr lang="ko-KR" alt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공유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정도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실천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정도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달성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정도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alt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전략적 방향성 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(1)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비전과 사역의 정합성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(1)*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비전과 조직의 정합성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(1)*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8</a:t>
                      </a:r>
                      <a:r>
                        <a:rPr lang="ko-KR" sz="18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endParaRPr lang="ko-KR" sz="18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501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사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 </a:t>
                      </a: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역</a:t>
                      </a: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사역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예배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선교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봉사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교제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교육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  <a:r>
                        <a:rPr lang="ko-KR" alt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과 비전과의 정합성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그리고 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5P(purpose, program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people, process, 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product)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를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중심으로 진단</a:t>
                      </a:r>
                    </a:p>
                    <a:p>
                      <a:pPr marL="265113" lvl="0" indent="-1762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사역</a:t>
                      </a:r>
                      <a:r>
                        <a:rPr lang="ko-KR" alt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간의 정합성 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(1)</a:t>
                      </a:r>
                      <a:r>
                        <a:rPr lang="ko-KR" alt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과 사역과 핵심원리와의 정합성 정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합성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(1)*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32</a:t>
                      </a:r>
                      <a:r>
                        <a:rPr lang="ko-KR" sz="18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endParaRPr lang="en-US" sz="18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3568" marR="635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b="1" dirty="0" smtClean="0">
                <a:latin typeface="맑은 고딕" pitchFamily="50" charset="-127"/>
                <a:ea typeface="맑은 고딕" pitchFamily="50" charset="-127"/>
              </a:rPr>
              <a:t>교회 건강성 진단 설문지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CHEQ I</a:t>
            </a:r>
            <a:r>
              <a:rPr lang="ko-KR" altLang="ko-KR" b="1" dirty="0" smtClean="0">
                <a:latin typeface="맑은 고딕" pitchFamily="50" charset="-127"/>
                <a:ea typeface="맑은 고딕" pitchFamily="50" charset="-127"/>
              </a:rPr>
              <a:t>의 구성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(2)</a:t>
            </a:r>
            <a:endParaRPr lang="ko-KR" altLang="en-US" b="1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23</a:t>
            </a:fld>
            <a:endParaRPr lang="en-US" altLang="ko-KR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704528" y="1335566"/>
          <a:ext cx="8784976" cy="4757730"/>
        </p:xfrm>
        <a:graphic>
          <a:graphicData uri="http://schemas.openxmlformats.org/drawingml/2006/table">
            <a:tbl>
              <a:tblPr/>
              <a:tblGrid>
                <a:gridCol w="792088"/>
                <a:gridCol w="1080120"/>
                <a:gridCol w="5904656"/>
                <a:gridCol w="1008112"/>
              </a:tblGrid>
              <a:tr h="39369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구 분</a:t>
                      </a: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진단 내용</a:t>
                      </a: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세부 내용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괄호</a:t>
                      </a:r>
                      <a:r>
                        <a:rPr lang="en-US" alt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안의 </a:t>
                      </a: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숫자는 설문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r>
                        <a:rPr lang="en-US" alt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수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r>
                        <a:rPr lang="en-US" alt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수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4078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개별</a:t>
                      </a:r>
                      <a:endParaRPr lang="en-US" altLang="ko-KR" sz="1800" b="1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요소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조</a:t>
                      </a: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 </a:t>
                      </a: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직</a:t>
                      </a: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4013" lvl="0" indent="-265113" algn="l" latinLnBrk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5472113" algn="r"/>
                        </a:tabLst>
                      </a:pPr>
                      <a:r>
                        <a:rPr lang="ko-KR" sz="1600" b="1" kern="100" dirty="0" smtClean="0">
                          <a:solidFill>
                            <a:srgbClr val="3333CC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교회구조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부서화</a:t>
                      </a:r>
                      <a:r>
                        <a:rPr lang="en-US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(1</a:t>
                      </a:r>
                      <a:r>
                        <a:rPr lang="en-US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); </a:t>
                      </a:r>
                      <a:r>
                        <a:rPr lang="ko-KR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조정과 </a:t>
                      </a:r>
                      <a:r>
                        <a:rPr lang="ko-KR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통합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</a:t>
                      </a:r>
                      <a:r>
                        <a:rPr lang="en-US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); </a:t>
                      </a:r>
                      <a:r>
                        <a:rPr lang="ko-KR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의사결정</a:t>
                      </a:r>
                      <a:r>
                        <a:rPr lang="en-US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(1</a:t>
                      </a:r>
                      <a:r>
                        <a:rPr lang="en-US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); </a:t>
                      </a:r>
                      <a:r>
                        <a:rPr lang="ko-KR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핵심원리 </a:t>
                      </a:r>
                      <a:r>
                        <a:rPr lang="ko-KR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반영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</a:t>
                      </a:r>
                      <a:r>
                        <a:rPr lang="en-US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); </a:t>
                      </a:r>
                      <a:r>
                        <a:rPr lang="ko-KR" sz="16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핵심사역 </a:t>
                      </a:r>
                      <a:r>
                        <a:rPr lang="ko-KR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촉진</a:t>
                      </a:r>
                      <a:r>
                        <a:rPr lang="en-US" sz="16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 </a:t>
                      </a:r>
                      <a:endParaRPr lang="ko-KR" sz="16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354013" lvl="0" indent="-265113" algn="l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b="1" kern="100" dirty="0" smtClean="0">
                          <a:solidFill>
                            <a:srgbClr val="3333CC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조직리더십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자기세우기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사람세우기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비전세우기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조직세우기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리더선발과정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</a:t>
                      </a:r>
                      <a:endParaRPr 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354013" lvl="0" indent="-265113" algn="l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b="1" kern="100" dirty="0" smtClean="0">
                          <a:solidFill>
                            <a:srgbClr val="3333CC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운영시스템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직무관리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은사 및 역량관리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평가 및 보상관리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재정 및 회계관리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정보 및 홈페이지관리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(2)</a:t>
                      </a:r>
                      <a:endParaRPr 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354013" lvl="0" indent="-265113" algn="l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b="1" kern="100" dirty="0" smtClean="0">
                          <a:solidFill>
                            <a:srgbClr val="3333CC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교회문화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핵심원리 반영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성경적 가치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/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핵심가치 반영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문화의 공유정도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문화의 영향력 강도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(1);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복수문화 관리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</a:t>
                      </a:r>
                      <a:endParaRPr 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354013" lvl="0" indent="-265113" algn="l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조직모형 네</a:t>
                      </a:r>
                      <a:r>
                        <a:rPr lang="en-US" alt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가지 요소간의 </a:t>
                      </a:r>
                      <a:r>
                        <a:rPr lang="ko-KR" sz="1600" b="1" kern="100" dirty="0" smtClean="0">
                          <a:solidFill>
                            <a:srgbClr val="3333CC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정합성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(1)*</a:t>
                      </a: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26</a:t>
                      </a:r>
                      <a:r>
                        <a:rPr lang="ko-KR" sz="18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75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목적 달성</a:t>
                      </a: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54013" lvl="0" indent="-2651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endParaRPr lang="en-US" alt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354013" lvl="0" indent="-2651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  <a:tabLst/>
                      </a:pP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교회의 </a:t>
                      </a:r>
                      <a:r>
                        <a:rPr lang="ko-KR" sz="1600" b="1" kern="100" dirty="0" smtClean="0">
                          <a:solidFill>
                            <a:srgbClr val="3333CC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목적성취</a:t>
                      </a:r>
                      <a:r>
                        <a:rPr lang="ko-KR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여부</a:t>
                      </a:r>
                      <a:r>
                        <a:rPr lang="en-US" sz="1600" kern="10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(7):</a:t>
                      </a:r>
                      <a:r>
                        <a:rPr 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하나님 나라</a:t>
                      </a:r>
                      <a:r>
                        <a:rPr lang="en-US" altLang="ko-KR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양적 성장</a:t>
                      </a:r>
                      <a:r>
                        <a:rPr lang="en-US" altLang="ko-KR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질적 성숙</a:t>
                      </a:r>
                      <a:r>
                        <a:rPr lang="en-US" altLang="ko-KR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성도의 영적 성장</a:t>
                      </a:r>
                      <a:r>
                        <a:rPr lang="en-US" altLang="ko-KR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거룩한 공동체</a:t>
                      </a:r>
                      <a:r>
                        <a:rPr lang="en-US" altLang="ko-KR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행복한 성도</a:t>
                      </a:r>
                      <a:r>
                        <a:rPr lang="en-US" altLang="ko-KR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600" kern="100" baseline="0" dirty="0" smtClean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소속에 대한 자부심</a:t>
                      </a:r>
                      <a:endParaRPr lang="en-US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marL="354013" lvl="0" indent="-2651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/>
                      </a:pPr>
                      <a:endParaRPr 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7</a:t>
                      </a:r>
                      <a:r>
                        <a:rPr 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0755">
                <a:tc gridSpan="3">
                  <a:txBody>
                    <a:bodyPr/>
                    <a:lstStyle/>
                    <a:p>
                      <a:pPr algn="l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전체문항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ko-KR" sz="18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54013" lvl="0" indent="-265113" algn="just" defTabSz="914400" rtl="0" eaLnBrk="1" latinLnBrk="1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ymbol"/>
                        <a:buNone/>
                        <a:tabLst/>
                      </a:pPr>
                      <a:endParaRPr lang="ko-KR" sz="1600" kern="100" dirty="0" smtClean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88 </a:t>
                      </a:r>
                      <a:r>
                        <a:rPr lang="ko-KR" altLang="en-US" sz="1800" b="1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문항</a:t>
                      </a:r>
                      <a:endParaRPr lang="ko-KR" sz="1800" b="1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31037" marR="310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200025" y="404813"/>
            <a:ext cx="676910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latinLnBrk="1" hangingPunct="1"/>
            <a:endParaRPr lang="ko-KR" altLang="ko-KR" sz="2400">
              <a:latin typeface="Verdana" pitchFamily="34" charset="0"/>
            </a:endParaRP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762000" y="239138"/>
            <a:ext cx="88423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spAutoFit/>
          </a:bodyPr>
          <a:lstStyle/>
          <a:p>
            <a:pPr latinLnBrk="1"/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CHEQ I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의 결과 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(J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교회 전교인 대상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)</a:t>
            </a:r>
          </a:p>
        </p:txBody>
      </p:sp>
      <p:sp>
        <p:nvSpPr>
          <p:cNvPr id="47108" name="AutoShape 5"/>
          <p:cNvSpPr>
            <a:spLocks noChangeAspect="1" noChangeArrowheads="1" noTextEdit="1"/>
          </p:cNvSpPr>
          <p:nvPr/>
        </p:nvSpPr>
        <p:spPr bwMode="auto">
          <a:xfrm>
            <a:off x="631825" y="981075"/>
            <a:ext cx="9086850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09" name="Rectangle 7"/>
          <p:cNvSpPr>
            <a:spLocks noChangeArrowheads="1"/>
          </p:cNvSpPr>
          <p:nvPr/>
        </p:nvSpPr>
        <p:spPr bwMode="auto">
          <a:xfrm>
            <a:off x="1136650" y="1052513"/>
            <a:ext cx="8221663" cy="4681537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latinLnBrk="1" hangingPunct="1"/>
            <a:endParaRPr lang="ko-KR" altLang="ko-KR"/>
          </a:p>
        </p:txBody>
      </p:sp>
      <p:sp>
        <p:nvSpPr>
          <p:cNvPr id="47110" name="Line 8"/>
          <p:cNvSpPr>
            <a:spLocks noChangeShapeType="1"/>
          </p:cNvSpPr>
          <p:nvPr/>
        </p:nvSpPr>
        <p:spPr bwMode="auto">
          <a:xfrm>
            <a:off x="1136650" y="5157788"/>
            <a:ext cx="8221663" cy="4762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1" name="Line 9"/>
          <p:cNvSpPr>
            <a:spLocks noChangeShapeType="1"/>
          </p:cNvSpPr>
          <p:nvPr/>
        </p:nvSpPr>
        <p:spPr bwMode="auto">
          <a:xfrm>
            <a:off x="1136650" y="4581525"/>
            <a:ext cx="8221663" cy="31750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2" name="Line 10"/>
          <p:cNvSpPr>
            <a:spLocks noChangeShapeType="1"/>
          </p:cNvSpPr>
          <p:nvPr/>
        </p:nvSpPr>
        <p:spPr bwMode="auto">
          <a:xfrm flipV="1">
            <a:off x="1136650" y="4064000"/>
            <a:ext cx="8221663" cy="12700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3" name="Line 11"/>
          <p:cNvSpPr>
            <a:spLocks noChangeShapeType="1"/>
          </p:cNvSpPr>
          <p:nvPr/>
        </p:nvSpPr>
        <p:spPr bwMode="auto">
          <a:xfrm>
            <a:off x="1136650" y="3500438"/>
            <a:ext cx="8221663" cy="14287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4" name="Line 12"/>
          <p:cNvSpPr>
            <a:spLocks noChangeShapeType="1"/>
          </p:cNvSpPr>
          <p:nvPr/>
        </p:nvSpPr>
        <p:spPr bwMode="auto">
          <a:xfrm>
            <a:off x="1136650" y="2924175"/>
            <a:ext cx="8221663" cy="17463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5" name="Line 13"/>
          <p:cNvSpPr>
            <a:spLocks noChangeShapeType="1"/>
          </p:cNvSpPr>
          <p:nvPr/>
        </p:nvSpPr>
        <p:spPr bwMode="auto">
          <a:xfrm flipV="1">
            <a:off x="1136650" y="2349500"/>
            <a:ext cx="8221663" cy="28575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6" name="Line 14"/>
          <p:cNvSpPr>
            <a:spLocks noChangeShapeType="1"/>
          </p:cNvSpPr>
          <p:nvPr/>
        </p:nvSpPr>
        <p:spPr bwMode="auto">
          <a:xfrm flipV="1">
            <a:off x="1136650" y="1077913"/>
            <a:ext cx="8221663" cy="1587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7" name="Line 15"/>
          <p:cNvSpPr>
            <a:spLocks noChangeShapeType="1"/>
          </p:cNvSpPr>
          <p:nvPr/>
        </p:nvSpPr>
        <p:spPr bwMode="auto">
          <a:xfrm>
            <a:off x="1136650" y="1819275"/>
            <a:ext cx="8221663" cy="25400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18" name="Rectangle 16"/>
          <p:cNvSpPr>
            <a:spLocks noChangeArrowheads="1"/>
          </p:cNvSpPr>
          <p:nvPr/>
        </p:nvSpPr>
        <p:spPr bwMode="auto">
          <a:xfrm>
            <a:off x="1136650" y="1052513"/>
            <a:ext cx="8221663" cy="4681537"/>
          </a:xfrm>
          <a:prstGeom prst="rect">
            <a:avLst/>
          </a:prstGeom>
          <a:noFill/>
          <a:ln w="19050">
            <a:solidFill>
              <a:srgbClr val="808080"/>
            </a:solidFill>
            <a:miter lim="800000"/>
            <a:headEnd/>
            <a:tailEnd/>
          </a:ln>
        </p:spPr>
        <p:txBody>
          <a:bodyPr/>
          <a:lstStyle/>
          <a:p>
            <a:pPr algn="ctr" eaLnBrk="1" latinLnBrk="1" hangingPunct="1"/>
            <a:endParaRPr lang="ko-KR" altLang="ko-KR"/>
          </a:p>
        </p:txBody>
      </p:sp>
      <p:sp>
        <p:nvSpPr>
          <p:cNvPr id="47119" name="Line 17"/>
          <p:cNvSpPr>
            <a:spLocks noChangeShapeType="1"/>
          </p:cNvSpPr>
          <p:nvPr/>
        </p:nvSpPr>
        <p:spPr bwMode="auto">
          <a:xfrm>
            <a:off x="1136650" y="1052513"/>
            <a:ext cx="1588" cy="46339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0" name="Line 18"/>
          <p:cNvSpPr>
            <a:spLocks noChangeShapeType="1"/>
          </p:cNvSpPr>
          <p:nvPr/>
        </p:nvSpPr>
        <p:spPr bwMode="auto">
          <a:xfrm>
            <a:off x="1673225" y="5710238"/>
            <a:ext cx="571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1" name="Line 27"/>
          <p:cNvSpPr>
            <a:spLocks noChangeShapeType="1"/>
          </p:cNvSpPr>
          <p:nvPr/>
        </p:nvSpPr>
        <p:spPr bwMode="auto">
          <a:xfrm flipV="1">
            <a:off x="1136650" y="5711825"/>
            <a:ext cx="8221663" cy="222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2" name="Line 28"/>
          <p:cNvSpPr>
            <a:spLocks noChangeShapeType="1"/>
          </p:cNvSpPr>
          <p:nvPr/>
        </p:nvSpPr>
        <p:spPr bwMode="auto">
          <a:xfrm flipV="1">
            <a:off x="1673225" y="5638800"/>
            <a:ext cx="1588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3" name="Line 29"/>
          <p:cNvSpPr>
            <a:spLocks noChangeShapeType="1"/>
          </p:cNvSpPr>
          <p:nvPr/>
        </p:nvSpPr>
        <p:spPr bwMode="auto">
          <a:xfrm flipV="1">
            <a:off x="2373313" y="5638800"/>
            <a:ext cx="1587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4" name="Line 30"/>
          <p:cNvSpPr>
            <a:spLocks noChangeShapeType="1"/>
          </p:cNvSpPr>
          <p:nvPr/>
        </p:nvSpPr>
        <p:spPr bwMode="auto">
          <a:xfrm flipV="1">
            <a:off x="3073400" y="5638800"/>
            <a:ext cx="1588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5" name="Line 31"/>
          <p:cNvSpPr>
            <a:spLocks noChangeShapeType="1"/>
          </p:cNvSpPr>
          <p:nvPr/>
        </p:nvSpPr>
        <p:spPr bwMode="auto">
          <a:xfrm flipV="1">
            <a:off x="3775075" y="5638800"/>
            <a:ext cx="1588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6" name="Line 32"/>
          <p:cNvSpPr>
            <a:spLocks noChangeShapeType="1"/>
          </p:cNvSpPr>
          <p:nvPr/>
        </p:nvSpPr>
        <p:spPr bwMode="auto">
          <a:xfrm flipV="1">
            <a:off x="4475163" y="5638800"/>
            <a:ext cx="1587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7" name="Line 33"/>
          <p:cNvSpPr>
            <a:spLocks noChangeShapeType="1"/>
          </p:cNvSpPr>
          <p:nvPr/>
        </p:nvSpPr>
        <p:spPr bwMode="auto">
          <a:xfrm flipV="1">
            <a:off x="5175250" y="5638800"/>
            <a:ext cx="1588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8" name="Line 34"/>
          <p:cNvSpPr>
            <a:spLocks noChangeShapeType="1"/>
          </p:cNvSpPr>
          <p:nvPr/>
        </p:nvSpPr>
        <p:spPr bwMode="auto">
          <a:xfrm flipV="1">
            <a:off x="5856288" y="5638800"/>
            <a:ext cx="1587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29" name="Line 35"/>
          <p:cNvSpPr>
            <a:spLocks noChangeShapeType="1"/>
          </p:cNvSpPr>
          <p:nvPr/>
        </p:nvSpPr>
        <p:spPr bwMode="auto">
          <a:xfrm flipV="1">
            <a:off x="6557963" y="5638800"/>
            <a:ext cx="1587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0" name="Line 36"/>
          <p:cNvSpPr>
            <a:spLocks noChangeShapeType="1"/>
          </p:cNvSpPr>
          <p:nvPr/>
        </p:nvSpPr>
        <p:spPr bwMode="auto">
          <a:xfrm flipV="1">
            <a:off x="7258050" y="5638800"/>
            <a:ext cx="1588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1" name="Line 37"/>
          <p:cNvSpPr>
            <a:spLocks noChangeShapeType="1"/>
          </p:cNvSpPr>
          <p:nvPr/>
        </p:nvSpPr>
        <p:spPr bwMode="auto">
          <a:xfrm flipV="1">
            <a:off x="7958138" y="5638800"/>
            <a:ext cx="1587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2" name="Line 38"/>
          <p:cNvSpPr>
            <a:spLocks noChangeShapeType="1"/>
          </p:cNvSpPr>
          <p:nvPr/>
        </p:nvSpPr>
        <p:spPr bwMode="auto">
          <a:xfrm flipV="1">
            <a:off x="8658225" y="5638800"/>
            <a:ext cx="1588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3" name="Line 39"/>
          <p:cNvSpPr>
            <a:spLocks noChangeShapeType="1"/>
          </p:cNvSpPr>
          <p:nvPr/>
        </p:nvSpPr>
        <p:spPr bwMode="auto">
          <a:xfrm flipV="1">
            <a:off x="9358313" y="5638800"/>
            <a:ext cx="1587" cy="7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4" name="Freeform 40"/>
          <p:cNvSpPr>
            <a:spLocks/>
          </p:cNvSpPr>
          <p:nvPr/>
        </p:nvSpPr>
        <p:spPr bwMode="auto">
          <a:xfrm>
            <a:off x="2014538" y="1601788"/>
            <a:ext cx="7004050" cy="812800"/>
          </a:xfrm>
          <a:custGeom>
            <a:avLst/>
            <a:gdLst>
              <a:gd name="T0" fmla="*/ 0 w 370"/>
              <a:gd name="T1" fmla="*/ 2147483646 h 34"/>
              <a:gd name="T2" fmla="*/ 2147483646 w 370"/>
              <a:gd name="T3" fmla="*/ 0 h 34"/>
              <a:gd name="T4" fmla="*/ 2147483646 w 370"/>
              <a:gd name="T5" fmla="*/ 2147483646 h 34"/>
              <a:gd name="T6" fmla="*/ 2147483646 w 370"/>
              <a:gd name="T7" fmla="*/ 2147483646 h 34"/>
              <a:gd name="T8" fmla="*/ 2147483646 w 370"/>
              <a:gd name="T9" fmla="*/ 2147483646 h 34"/>
              <a:gd name="T10" fmla="*/ 2147483646 w 370"/>
              <a:gd name="T11" fmla="*/ 2147483646 h 34"/>
              <a:gd name="T12" fmla="*/ 2147483646 w 370"/>
              <a:gd name="T13" fmla="*/ 2147483646 h 34"/>
              <a:gd name="T14" fmla="*/ 2147483646 w 370"/>
              <a:gd name="T15" fmla="*/ 2147483646 h 34"/>
              <a:gd name="T16" fmla="*/ 2147483646 w 370"/>
              <a:gd name="T17" fmla="*/ 2147483646 h 34"/>
              <a:gd name="T18" fmla="*/ 2147483646 w 370"/>
              <a:gd name="T19" fmla="*/ 2147483646 h 34"/>
              <a:gd name="T20" fmla="*/ 2147483646 w 370"/>
              <a:gd name="T21" fmla="*/ 2147483646 h 3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370"/>
              <a:gd name="T34" fmla="*/ 0 h 34"/>
              <a:gd name="T35" fmla="*/ 370 w 370"/>
              <a:gd name="T36" fmla="*/ 34 h 3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370" h="34">
                <a:moveTo>
                  <a:pt x="0" y="15"/>
                </a:moveTo>
                <a:lnTo>
                  <a:pt x="37" y="0"/>
                </a:lnTo>
                <a:lnTo>
                  <a:pt x="74" y="15"/>
                </a:lnTo>
                <a:lnTo>
                  <a:pt x="111" y="21"/>
                </a:lnTo>
                <a:lnTo>
                  <a:pt x="148" y="33"/>
                </a:lnTo>
                <a:lnTo>
                  <a:pt x="185" y="16"/>
                </a:lnTo>
                <a:lnTo>
                  <a:pt x="222" y="6"/>
                </a:lnTo>
                <a:lnTo>
                  <a:pt x="259" y="24"/>
                </a:lnTo>
                <a:lnTo>
                  <a:pt x="296" y="16"/>
                </a:lnTo>
                <a:lnTo>
                  <a:pt x="333" y="34"/>
                </a:lnTo>
                <a:lnTo>
                  <a:pt x="370" y="12"/>
                </a:lnTo>
              </a:path>
            </a:pathLst>
          </a:custGeom>
          <a:noFill/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5" name="Freeform 42"/>
          <p:cNvSpPr>
            <a:spLocks/>
          </p:cNvSpPr>
          <p:nvPr/>
        </p:nvSpPr>
        <p:spPr bwMode="auto">
          <a:xfrm>
            <a:off x="1957388" y="1846263"/>
            <a:ext cx="112712" cy="142875"/>
          </a:xfrm>
          <a:custGeom>
            <a:avLst/>
            <a:gdLst>
              <a:gd name="T0" fmla="*/ 2147483646 w 71"/>
              <a:gd name="T1" fmla="*/ 0 h 90"/>
              <a:gd name="T2" fmla="*/ 2147483646 w 71"/>
              <a:gd name="T3" fmla="*/ 2147483646 h 90"/>
              <a:gd name="T4" fmla="*/ 2147483646 w 71"/>
              <a:gd name="T5" fmla="*/ 2147483646 h 90"/>
              <a:gd name="T6" fmla="*/ 0 w 71"/>
              <a:gd name="T7" fmla="*/ 2147483646 h 90"/>
              <a:gd name="T8" fmla="*/ 2147483646 w 7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90"/>
              <a:gd name="T17" fmla="*/ 71 w 7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90">
                <a:moveTo>
                  <a:pt x="36" y="0"/>
                </a:moveTo>
                <a:lnTo>
                  <a:pt x="71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6" name="Freeform 43"/>
          <p:cNvSpPr>
            <a:spLocks/>
          </p:cNvSpPr>
          <p:nvPr/>
        </p:nvSpPr>
        <p:spPr bwMode="auto">
          <a:xfrm>
            <a:off x="2657475" y="1530350"/>
            <a:ext cx="114300" cy="142875"/>
          </a:xfrm>
          <a:custGeom>
            <a:avLst/>
            <a:gdLst>
              <a:gd name="T0" fmla="*/ 2147483646 w 72"/>
              <a:gd name="T1" fmla="*/ 0 h 90"/>
              <a:gd name="T2" fmla="*/ 2147483646 w 72"/>
              <a:gd name="T3" fmla="*/ 2147483646 h 90"/>
              <a:gd name="T4" fmla="*/ 2147483646 w 72"/>
              <a:gd name="T5" fmla="*/ 2147483646 h 90"/>
              <a:gd name="T6" fmla="*/ 0 w 72"/>
              <a:gd name="T7" fmla="*/ 2147483646 h 90"/>
              <a:gd name="T8" fmla="*/ 2147483646 w 72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90"/>
              <a:gd name="T17" fmla="*/ 72 w 72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90">
                <a:moveTo>
                  <a:pt x="36" y="0"/>
                </a:moveTo>
                <a:lnTo>
                  <a:pt x="72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7" name="Freeform 44"/>
          <p:cNvSpPr>
            <a:spLocks/>
          </p:cNvSpPr>
          <p:nvPr/>
        </p:nvSpPr>
        <p:spPr bwMode="auto">
          <a:xfrm>
            <a:off x="3357563" y="1895475"/>
            <a:ext cx="114300" cy="142875"/>
          </a:xfrm>
          <a:custGeom>
            <a:avLst/>
            <a:gdLst>
              <a:gd name="T0" fmla="*/ 2147483646 w 72"/>
              <a:gd name="T1" fmla="*/ 0 h 90"/>
              <a:gd name="T2" fmla="*/ 2147483646 w 72"/>
              <a:gd name="T3" fmla="*/ 2147483646 h 90"/>
              <a:gd name="T4" fmla="*/ 2147483646 w 72"/>
              <a:gd name="T5" fmla="*/ 2147483646 h 90"/>
              <a:gd name="T6" fmla="*/ 0 w 72"/>
              <a:gd name="T7" fmla="*/ 2147483646 h 90"/>
              <a:gd name="T8" fmla="*/ 2147483646 w 72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90"/>
              <a:gd name="T17" fmla="*/ 72 w 72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90">
                <a:moveTo>
                  <a:pt x="36" y="0"/>
                </a:moveTo>
                <a:lnTo>
                  <a:pt x="72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8" name="Freeform 45"/>
          <p:cNvSpPr>
            <a:spLocks/>
          </p:cNvSpPr>
          <p:nvPr/>
        </p:nvSpPr>
        <p:spPr bwMode="auto">
          <a:xfrm>
            <a:off x="4057650" y="2038350"/>
            <a:ext cx="114300" cy="142875"/>
          </a:xfrm>
          <a:custGeom>
            <a:avLst/>
            <a:gdLst>
              <a:gd name="T0" fmla="*/ 2147483646 w 72"/>
              <a:gd name="T1" fmla="*/ 0 h 90"/>
              <a:gd name="T2" fmla="*/ 2147483646 w 72"/>
              <a:gd name="T3" fmla="*/ 2147483646 h 90"/>
              <a:gd name="T4" fmla="*/ 2147483646 w 72"/>
              <a:gd name="T5" fmla="*/ 2147483646 h 90"/>
              <a:gd name="T6" fmla="*/ 0 w 72"/>
              <a:gd name="T7" fmla="*/ 2147483646 h 90"/>
              <a:gd name="T8" fmla="*/ 2147483646 w 72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90"/>
              <a:gd name="T17" fmla="*/ 72 w 72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90">
                <a:moveTo>
                  <a:pt x="36" y="0"/>
                </a:moveTo>
                <a:lnTo>
                  <a:pt x="72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39" name="Freeform 46"/>
          <p:cNvSpPr>
            <a:spLocks/>
          </p:cNvSpPr>
          <p:nvPr/>
        </p:nvSpPr>
        <p:spPr bwMode="auto">
          <a:xfrm>
            <a:off x="4759325" y="2325688"/>
            <a:ext cx="112713" cy="142875"/>
          </a:xfrm>
          <a:custGeom>
            <a:avLst/>
            <a:gdLst>
              <a:gd name="T0" fmla="*/ 2147483646 w 71"/>
              <a:gd name="T1" fmla="*/ 0 h 90"/>
              <a:gd name="T2" fmla="*/ 2147483646 w 71"/>
              <a:gd name="T3" fmla="*/ 2147483646 h 90"/>
              <a:gd name="T4" fmla="*/ 2147483646 w 71"/>
              <a:gd name="T5" fmla="*/ 2147483646 h 90"/>
              <a:gd name="T6" fmla="*/ 0 w 71"/>
              <a:gd name="T7" fmla="*/ 2147483646 h 90"/>
              <a:gd name="T8" fmla="*/ 2147483646 w 7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90"/>
              <a:gd name="T17" fmla="*/ 71 w 7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90">
                <a:moveTo>
                  <a:pt x="35" y="0"/>
                </a:moveTo>
                <a:lnTo>
                  <a:pt x="71" y="45"/>
                </a:lnTo>
                <a:lnTo>
                  <a:pt x="35" y="90"/>
                </a:lnTo>
                <a:lnTo>
                  <a:pt x="0" y="45"/>
                </a:lnTo>
                <a:lnTo>
                  <a:pt x="35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0" name="Freeform 47"/>
          <p:cNvSpPr>
            <a:spLocks/>
          </p:cNvSpPr>
          <p:nvPr/>
        </p:nvSpPr>
        <p:spPr bwMode="auto">
          <a:xfrm>
            <a:off x="5459413" y="1919288"/>
            <a:ext cx="112712" cy="142875"/>
          </a:xfrm>
          <a:custGeom>
            <a:avLst/>
            <a:gdLst>
              <a:gd name="T0" fmla="*/ 2147483646 w 71"/>
              <a:gd name="T1" fmla="*/ 0 h 90"/>
              <a:gd name="T2" fmla="*/ 2147483646 w 71"/>
              <a:gd name="T3" fmla="*/ 2147483646 h 90"/>
              <a:gd name="T4" fmla="*/ 2147483646 w 71"/>
              <a:gd name="T5" fmla="*/ 2147483646 h 90"/>
              <a:gd name="T6" fmla="*/ 0 w 71"/>
              <a:gd name="T7" fmla="*/ 2147483646 h 90"/>
              <a:gd name="T8" fmla="*/ 2147483646 w 7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90"/>
              <a:gd name="T17" fmla="*/ 71 w 7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90">
                <a:moveTo>
                  <a:pt x="36" y="0"/>
                </a:moveTo>
                <a:lnTo>
                  <a:pt x="71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1" name="Freeform 48"/>
          <p:cNvSpPr>
            <a:spLocks/>
          </p:cNvSpPr>
          <p:nvPr/>
        </p:nvSpPr>
        <p:spPr bwMode="auto">
          <a:xfrm>
            <a:off x="6159500" y="1673225"/>
            <a:ext cx="114300" cy="144463"/>
          </a:xfrm>
          <a:custGeom>
            <a:avLst/>
            <a:gdLst>
              <a:gd name="T0" fmla="*/ 2147483646 w 72"/>
              <a:gd name="T1" fmla="*/ 0 h 91"/>
              <a:gd name="T2" fmla="*/ 2147483646 w 72"/>
              <a:gd name="T3" fmla="*/ 2147483646 h 91"/>
              <a:gd name="T4" fmla="*/ 2147483646 w 72"/>
              <a:gd name="T5" fmla="*/ 2147483646 h 91"/>
              <a:gd name="T6" fmla="*/ 0 w 72"/>
              <a:gd name="T7" fmla="*/ 2147483646 h 91"/>
              <a:gd name="T8" fmla="*/ 2147483646 w 72"/>
              <a:gd name="T9" fmla="*/ 0 h 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91"/>
              <a:gd name="T17" fmla="*/ 72 w 72"/>
              <a:gd name="T18" fmla="*/ 91 h 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91">
                <a:moveTo>
                  <a:pt x="36" y="0"/>
                </a:moveTo>
                <a:lnTo>
                  <a:pt x="72" y="46"/>
                </a:lnTo>
                <a:lnTo>
                  <a:pt x="36" y="91"/>
                </a:lnTo>
                <a:lnTo>
                  <a:pt x="0" y="46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2" name="Freeform 49"/>
          <p:cNvSpPr>
            <a:spLocks/>
          </p:cNvSpPr>
          <p:nvPr/>
        </p:nvSpPr>
        <p:spPr bwMode="auto">
          <a:xfrm>
            <a:off x="6859588" y="2109788"/>
            <a:ext cx="114300" cy="144462"/>
          </a:xfrm>
          <a:custGeom>
            <a:avLst/>
            <a:gdLst>
              <a:gd name="T0" fmla="*/ 2147483646 w 72"/>
              <a:gd name="T1" fmla="*/ 0 h 91"/>
              <a:gd name="T2" fmla="*/ 2147483646 w 72"/>
              <a:gd name="T3" fmla="*/ 2147483646 h 91"/>
              <a:gd name="T4" fmla="*/ 2147483646 w 72"/>
              <a:gd name="T5" fmla="*/ 2147483646 h 91"/>
              <a:gd name="T6" fmla="*/ 0 w 72"/>
              <a:gd name="T7" fmla="*/ 2147483646 h 91"/>
              <a:gd name="T8" fmla="*/ 2147483646 w 72"/>
              <a:gd name="T9" fmla="*/ 0 h 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91"/>
              <a:gd name="T17" fmla="*/ 72 w 72"/>
              <a:gd name="T18" fmla="*/ 91 h 9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91">
                <a:moveTo>
                  <a:pt x="36" y="0"/>
                </a:moveTo>
                <a:lnTo>
                  <a:pt x="72" y="45"/>
                </a:lnTo>
                <a:lnTo>
                  <a:pt x="36" y="91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3" name="Freeform 50"/>
          <p:cNvSpPr>
            <a:spLocks/>
          </p:cNvSpPr>
          <p:nvPr/>
        </p:nvSpPr>
        <p:spPr bwMode="auto">
          <a:xfrm>
            <a:off x="7561263" y="1919288"/>
            <a:ext cx="112712" cy="142875"/>
          </a:xfrm>
          <a:custGeom>
            <a:avLst/>
            <a:gdLst>
              <a:gd name="T0" fmla="*/ 2147483646 w 71"/>
              <a:gd name="T1" fmla="*/ 0 h 90"/>
              <a:gd name="T2" fmla="*/ 2147483646 w 71"/>
              <a:gd name="T3" fmla="*/ 2147483646 h 90"/>
              <a:gd name="T4" fmla="*/ 2147483646 w 71"/>
              <a:gd name="T5" fmla="*/ 2147483646 h 90"/>
              <a:gd name="T6" fmla="*/ 0 w 71"/>
              <a:gd name="T7" fmla="*/ 2147483646 h 90"/>
              <a:gd name="T8" fmla="*/ 2147483646 w 7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90"/>
              <a:gd name="T17" fmla="*/ 71 w 7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90">
                <a:moveTo>
                  <a:pt x="35" y="0"/>
                </a:moveTo>
                <a:lnTo>
                  <a:pt x="71" y="45"/>
                </a:lnTo>
                <a:lnTo>
                  <a:pt x="35" y="90"/>
                </a:lnTo>
                <a:lnTo>
                  <a:pt x="0" y="45"/>
                </a:lnTo>
                <a:lnTo>
                  <a:pt x="35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4" name="Freeform 51"/>
          <p:cNvSpPr>
            <a:spLocks/>
          </p:cNvSpPr>
          <p:nvPr/>
        </p:nvSpPr>
        <p:spPr bwMode="auto">
          <a:xfrm>
            <a:off x="8261350" y="2349500"/>
            <a:ext cx="112713" cy="142875"/>
          </a:xfrm>
          <a:custGeom>
            <a:avLst/>
            <a:gdLst>
              <a:gd name="T0" fmla="*/ 2147483646 w 71"/>
              <a:gd name="T1" fmla="*/ 0 h 90"/>
              <a:gd name="T2" fmla="*/ 2147483646 w 71"/>
              <a:gd name="T3" fmla="*/ 2147483646 h 90"/>
              <a:gd name="T4" fmla="*/ 2147483646 w 71"/>
              <a:gd name="T5" fmla="*/ 2147483646 h 90"/>
              <a:gd name="T6" fmla="*/ 0 w 71"/>
              <a:gd name="T7" fmla="*/ 2147483646 h 90"/>
              <a:gd name="T8" fmla="*/ 2147483646 w 7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90"/>
              <a:gd name="T17" fmla="*/ 71 w 7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90">
                <a:moveTo>
                  <a:pt x="36" y="0"/>
                </a:moveTo>
                <a:lnTo>
                  <a:pt x="71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5" name="Freeform 52"/>
          <p:cNvSpPr>
            <a:spLocks/>
          </p:cNvSpPr>
          <p:nvPr/>
        </p:nvSpPr>
        <p:spPr bwMode="auto">
          <a:xfrm>
            <a:off x="8961438" y="1824038"/>
            <a:ext cx="114300" cy="142875"/>
          </a:xfrm>
          <a:custGeom>
            <a:avLst/>
            <a:gdLst>
              <a:gd name="T0" fmla="*/ 2147483646 w 72"/>
              <a:gd name="T1" fmla="*/ 0 h 90"/>
              <a:gd name="T2" fmla="*/ 2147483646 w 72"/>
              <a:gd name="T3" fmla="*/ 2147483646 h 90"/>
              <a:gd name="T4" fmla="*/ 2147483646 w 72"/>
              <a:gd name="T5" fmla="*/ 2147483646 h 90"/>
              <a:gd name="T6" fmla="*/ 0 w 72"/>
              <a:gd name="T7" fmla="*/ 2147483646 h 90"/>
              <a:gd name="T8" fmla="*/ 2147483646 w 72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2"/>
              <a:gd name="T16" fmla="*/ 0 h 90"/>
              <a:gd name="T17" fmla="*/ 72 w 72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2" h="90">
                <a:moveTo>
                  <a:pt x="36" y="0"/>
                </a:moveTo>
                <a:lnTo>
                  <a:pt x="72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46" name="Rectangle 64"/>
          <p:cNvSpPr>
            <a:spLocks noChangeArrowheads="1"/>
          </p:cNvSpPr>
          <p:nvPr/>
        </p:nvSpPr>
        <p:spPr bwMode="auto">
          <a:xfrm>
            <a:off x="1825625" y="1457325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6.78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47" name="Rectangle 65"/>
          <p:cNvSpPr>
            <a:spLocks noChangeArrowheads="1"/>
          </p:cNvSpPr>
          <p:nvPr/>
        </p:nvSpPr>
        <p:spPr bwMode="auto">
          <a:xfrm>
            <a:off x="2527300" y="1100138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7.42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48" name="Rectangle 66"/>
          <p:cNvSpPr>
            <a:spLocks noChangeArrowheads="1"/>
          </p:cNvSpPr>
          <p:nvPr/>
        </p:nvSpPr>
        <p:spPr bwMode="auto">
          <a:xfrm>
            <a:off x="3227388" y="1457325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6.80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49" name="Rectangle 67"/>
          <p:cNvSpPr>
            <a:spLocks noChangeArrowheads="1"/>
          </p:cNvSpPr>
          <p:nvPr/>
        </p:nvSpPr>
        <p:spPr bwMode="auto">
          <a:xfrm>
            <a:off x="3927475" y="1601788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6.52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0" name="Rectangle 68"/>
          <p:cNvSpPr>
            <a:spLocks noChangeArrowheads="1"/>
          </p:cNvSpPr>
          <p:nvPr/>
        </p:nvSpPr>
        <p:spPr bwMode="auto">
          <a:xfrm>
            <a:off x="4627563" y="1887538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6.00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1" name="Rectangle 69"/>
          <p:cNvSpPr>
            <a:spLocks noChangeArrowheads="1"/>
          </p:cNvSpPr>
          <p:nvPr/>
        </p:nvSpPr>
        <p:spPr bwMode="auto">
          <a:xfrm>
            <a:off x="5329238" y="1482725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6.76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2" name="Rectangle 70"/>
          <p:cNvSpPr>
            <a:spLocks noChangeArrowheads="1"/>
          </p:cNvSpPr>
          <p:nvPr/>
        </p:nvSpPr>
        <p:spPr bwMode="auto">
          <a:xfrm>
            <a:off x="6029325" y="1243013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7.18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3" name="Rectangle 71"/>
          <p:cNvSpPr>
            <a:spLocks noChangeArrowheads="1"/>
          </p:cNvSpPr>
          <p:nvPr/>
        </p:nvSpPr>
        <p:spPr bwMode="auto">
          <a:xfrm>
            <a:off x="6729413" y="1673225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6.38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4" name="Rectangle 72"/>
          <p:cNvSpPr>
            <a:spLocks noChangeArrowheads="1"/>
          </p:cNvSpPr>
          <p:nvPr/>
        </p:nvSpPr>
        <p:spPr bwMode="auto">
          <a:xfrm>
            <a:off x="7429500" y="1482725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6.74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5" name="Rectangle 73"/>
          <p:cNvSpPr>
            <a:spLocks noChangeArrowheads="1"/>
          </p:cNvSpPr>
          <p:nvPr/>
        </p:nvSpPr>
        <p:spPr bwMode="auto">
          <a:xfrm>
            <a:off x="8129588" y="1911350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5.98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6" name="Rectangle 74"/>
          <p:cNvSpPr>
            <a:spLocks noChangeArrowheads="1"/>
          </p:cNvSpPr>
          <p:nvPr/>
        </p:nvSpPr>
        <p:spPr bwMode="auto">
          <a:xfrm>
            <a:off x="8831263" y="1385888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6.90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grpSp>
        <p:nvGrpSpPr>
          <p:cNvPr id="2" name="Group 115"/>
          <p:cNvGrpSpPr>
            <a:grpSpLocks/>
          </p:cNvGrpSpPr>
          <p:nvPr/>
        </p:nvGrpSpPr>
        <p:grpSpPr bwMode="auto">
          <a:xfrm>
            <a:off x="631825" y="1195388"/>
            <a:ext cx="355600" cy="4664075"/>
            <a:chOff x="626" y="753"/>
            <a:chExt cx="224" cy="2938"/>
          </a:xfrm>
        </p:grpSpPr>
        <p:sp>
          <p:nvSpPr>
            <p:cNvPr id="47225" name="Rectangle 86"/>
            <p:cNvSpPr>
              <a:spLocks noChangeArrowheads="1"/>
            </p:cNvSpPr>
            <p:nvPr/>
          </p:nvSpPr>
          <p:spPr bwMode="auto">
            <a:xfrm>
              <a:off x="626" y="3537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0.00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6" name="Rectangle 87"/>
            <p:cNvSpPr>
              <a:spLocks noChangeArrowheads="1"/>
            </p:cNvSpPr>
            <p:nvPr/>
          </p:nvSpPr>
          <p:spPr bwMode="auto">
            <a:xfrm>
              <a:off x="626" y="3191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1.00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7" name="Rectangle 88"/>
            <p:cNvSpPr>
              <a:spLocks noChangeArrowheads="1"/>
            </p:cNvSpPr>
            <p:nvPr/>
          </p:nvSpPr>
          <p:spPr bwMode="auto">
            <a:xfrm>
              <a:off x="626" y="2845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2.00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8" name="Rectangle 89"/>
            <p:cNvSpPr>
              <a:spLocks noChangeArrowheads="1"/>
            </p:cNvSpPr>
            <p:nvPr/>
          </p:nvSpPr>
          <p:spPr bwMode="auto">
            <a:xfrm>
              <a:off x="626" y="2499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3.00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9" name="Rectangle 90"/>
            <p:cNvSpPr>
              <a:spLocks noChangeArrowheads="1"/>
            </p:cNvSpPr>
            <p:nvPr/>
          </p:nvSpPr>
          <p:spPr bwMode="auto">
            <a:xfrm>
              <a:off x="626" y="2153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4.00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30" name="Rectangle 91"/>
            <p:cNvSpPr>
              <a:spLocks noChangeArrowheads="1"/>
            </p:cNvSpPr>
            <p:nvPr/>
          </p:nvSpPr>
          <p:spPr bwMode="auto">
            <a:xfrm>
              <a:off x="626" y="1792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5.00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31" name="Rectangle 92"/>
            <p:cNvSpPr>
              <a:spLocks noChangeArrowheads="1"/>
            </p:cNvSpPr>
            <p:nvPr/>
          </p:nvSpPr>
          <p:spPr bwMode="auto">
            <a:xfrm>
              <a:off x="626" y="1446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6.00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32" name="Rectangle 93"/>
            <p:cNvSpPr>
              <a:spLocks noChangeArrowheads="1"/>
            </p:cNvSpPr>
            <p:nvPr/>
          </p:nvSpPr>
          <p:spPr bwMode="auto">
            <a:xfrm>
              <a:off x="626" y="1100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7.00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33" name="Rectangle 94"/>
            <p:cNvSpPr>
              <a:spLocks noChangeArrowheads="1"/>
            </p:cNvSpPr>
            <p:nvPr/>
          </p:nvSpPr>
          <p:spPr bwMode="auto">
            <a:xfrm>
              <a:off x="626" y="753"/>
              <a:ext cx="224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8.00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</p:grpSp>
      <p:sp>
        <p:nvSpPr>
          <p:cNvPr id="47158" name="Rectangle 95"/>
          <p:cNvSpPr>
            <a:spLocks noChangeArrowheads="1"/>
          </p:cNvSpPr>
          <p:nvPr/>
        </p:nvSpPr>
        <p:spPr bwMode="auto">
          <a:xfrm rot="-2700000">
            <a:off x="1793875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비전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59" name="Rectangle 96"/>
          <p:cNvSpPr>
            <a:spLocks noChangeArrowheads="1"/>
          </p:cNvSpPr>
          <p:nvPr/>
        </p:nvSpPr>
        <p:spPr bwMode="auto">
          <a:xfrm rot="-2700000">
            <a:off x="2493963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예배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0" name="Rectangle 97"/>
          <p:cNvSpPr>
            <a:spLocks noChangeArrowheads="1"/>
          </p:cNvSpPr>
          <p:nvPr/>
        </p:nvSpPr>
        <p:spPr bwMode="auto">
          <a:xfrm rot="-2700000">
            <a:off x="3194050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교제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1" name="Rectangle 98"/>
          <p:cNvSpPr>
            <a:spLocks noChangeArrowheads="1"/>
          </p:cNvSpPr>
          <p:nvPr/>
        </p:nvSpPr>
        <p:spPr bwMode="auto">
          <a:xfrm rot="-2700000">
            <a:off x="3894138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교육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2" name="Rectangle 99"/>
          <p:cNvSpPr>
            <a:spLocks noChangeArrowheads="1"/>
          </p:cNvSpPr>
          <p:nvPr/>
        </p:nvSpPr>
        <p:spPr bwMode="auto">
          <a:xfrm rot="-2700000">
            <a:off x="4594225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선교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3" name="Rectangle 100"/>
          <p:cNvSpPr>
            <a:spLocks noChangeArrowheads="1"/>
          </p:cNvSpPr>
          <p:nvPr/>
        </p:nvSpPr>
        <p:spPr bwMode="auto">
          <a:xfrm rot="-2700000">
            <a:off x="5295900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봉사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4" name="Rectangle 101"/>
          <p:cNvSpPr>
            <a:spLocks noChangeArrowheads="1"/>
          </p:cNvSpPr>
          <p:nvPr/>
        </p:nvSpPr>
        <p:spPr bwMode="auto">
          <a:xfrm rot="-2700000">
            <a:off x="5773738" y="6021388"/>
            <a:ext cx="609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리더십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5" name="Rectangle 102"/>
          <p:cNvSpPr>
            <a:spLocks noChangeArrowheads="1"/>
          </p:cNvSpPr>
          <p:nvPr/>
        </p:nvSpPr>
        <p:spPr bwMode="auto">
          <a:xfrm rot="-2700000">
            <a:off x="6696075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구조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6" name="Rectangle 103"/>
          <p:cNvSpPr>
            <a:spLocks noChangeArrowheads="1"/>
          </p:cNvSpPr>
          <p:nvPr/>
        </p:nvSpPr>
        <p:spPr bwMode="auto">
          <a:xfrm rot="-2700000">
            <a:off x="7329488" y="5876925"/>
            <a:ext cx="60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운영</a:t>
            </a:r>
          </a:p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시스템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7" name="Rectangle 104"/>
          <p:cNvSpPr>
            <a:spLocks noChangeArrowheads="1"/>
          </p:cNvSpPr>
          <p:nvPr/>
        </p:nvSpPr>
        <p:spPr bwMode="auto">
          <a:xfrm rot="-2700000">
            <a:off x="8097838" y="6021388"/>
            <a:ext cx="406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문화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8" name="Rectangle 105"/>
          <p:cNvSpPr>
            <a:spLocks noChangeArrowheads="1"/>
          </p:cNvSpPr>
          <p:nvPr/>
        </p:nvSpPr>
        <p:spPr bwMode="auto">
          <a:xfrm rot="-2700000">
            <a:off x="8840788" y="5876925"/>
            <a:ext cx="406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목적</a:t>
            </a:r>
          </a:p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성취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69" name="Freeform 116"/>
          <p:cNvSpPr>
            <a:spLocks/>
          </p:cNvSpPr>
          <p:nvPr/>
        </p:nvSpPr>
        <p:spPr bwMode="auto">
          <a:xfrm>
            <a:off x="1208088" y="1701800"/>
            <a:ext cx="112712" cy="142875"/>
          </a:xfrm>
          <a:custGeom>
            <a:avLst/>
            <a:gdLst>
              <a:gd name="T0" fmla="*/ 2147483646 w 71"/>
              <a:gd name="T1" fmla="*/ 0 h 90"/>
              <a:gd name="T2" fmla="*/ 2147483646 w 71"/>
              <a:gd name="T3" fmla="*/ 2147483646 h 90"/>
              <a:gd name="T4" fmla="*/ 2147483646 w 71"/>
              <a:gd name="T5" fmla="*/ 2147483646 h 90"/>
              <a:gd name="T6" fmla="*/ 0 w 71"/>
              <a:gd name="T7" fmla="*/ 2147483646 h 90"/>
              <a:gd name="T8" fmla="*/ 2147483646 w 71"/>
              <a:gd name="T9" fmla="*/ 0 h 9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1"/>
              <a:gd name="T16" fmla="*/ 0 h 90"/>
              <a:gd name="T17" fmla="*/ 71 w 71"/>
              <a:gd name="T18" fmla="*/ 90 h 9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1" h="90">
                <a:moveTo>
                  <a:pt x="36" y="0"/>
                </a:moveTo>
                <a:lnTo>
                  <a:pt x="71" y="45"/>
                </a:lnTo>
                <a:lnTo>
                  <a:pt x="36" y="90"/>
                </a:lnTo>
                <a:lnTo>
                  <a:pt x="0" y="45"/>
                </a:lnTo>
                <a:lnTo>
                  <a:pt x="36" y="0"/>
                </a:lnTo>
                <a:close/>
              </a:path>
            </a:pathLst>
          </a:custGeom>
          <a:solidFill>
            <a:srgbClr val="00008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cxnSp>
        <p:nvCxnSpPr>
          <p:cNvPr id="47170" name="AutoShape 117"/>
          <p:cNvCxnSpPr>
            <a:cxnSpLocks noChangeShapeType="1"/>
            <a:stCxn id="47169" idx="1"/>
            <a:endCxn id="47135" idx="3"/>
          </p:cNvCxnSpPr>
          <p:nvPr/>
        </p:nvCxnSpPr>
        <p:spPr bwMode="auto">
          <a:xfrm>
            <a:off x="1330325" y="1773238"/>
            <a:ext cx="617538" cy="144462"/>
          </a:xfrm>
          <a:prstGeom prst="straightConnector1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cxnSp>
      <p:sp>
        <p:nvSpPr>
          <p:cNvPr id="47171" name="Rectangle 118"/>
          <p:cNvSpPr>
            <a:spLocks noChangeArrowheads="1"/>
          </p:cNvSpPr>
          <p:nvPr/>
        </p:nvSpPr>
        <p:spPr bwMode="auto">
          <a:xfrm rot="-2700000">
            <a:off x="1208088" y="5876925"/>
            <a:ext cx="406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핵심</a:t>
            </a:r>
          </a:p>
          <a:p>
            <a:pPr algn="ctr" eaLnBrk="1" latinLnBrk="1" hangingPunct="1"/>
            <a:r>
              <a:rPr lang="ko-KR" altLang="en-US" sz="1600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원리</a:t>
            </a:r>
            <a:endParaRPr lang="ko-KR" altLang="en-US" sz="1600">
              <a:latin typeface="Times New Roman" pitchFamily="18" charset="0"/>
              <a:ea typeface="바탕" pitchFamily="18" charset="-127"/>
            </a:endParaRPr>
          </a:p>
        </p:txBody>
      </p:sp>
      <p:sp>
        <p:nvSpPr>
          <p:cNvPr id="47172" name="Rectangle 119"/>
          <p:cNvSpPr>
            <a:spLocks noChangeArrowheads="1"/>
          </p:cNvSpPr>
          <p:nvPr/>
        </p:nvSpPr>
        <p:spPr bwMode="auto">
          <a:xfrm>
            <a:off x="1208088" y="1439863"/>
            <a:ext cx="35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1" latinLnBrk="1" hangingPunct="1"/>
            <a:r>
              <a:rPr lang="en-US" altLang="ko-KR" sz="1600" b="1">
                <a:solidFill>
                  <a:srgbClr val="000000"/>
                </a:solidFill>
                <a:latin typeface="Times New Roman" pitchFamily="18" charset="0"/>
                <a:ea typeface="바탕" pitchFamily="18" charset="-127"/>
              </a:rPr>
              <a:t>7.10</a:t>
            </a:r>
            <a:endParaRPr lang="en-US" altLang="ko-KR" sz="1600">
              <a:latin typeface="Times New Roman" pitchFamily="18" charset="0"/>
              <a:ea typeface="바탕" pitchFamily="18" charset="-127"/>
            </a:endParaRPr>
          </a:p>
        </p:txBody>
      </p:sp>
      <p:grpSp>
        <p:nvGrpSpPr>
          <p:cNvPr id="3" name="Group 121"/>
          <p:cNvGrpSpPr>
            <a:grpSpLocks/>
          </p:cNvGrpSpPr>
          <p:nvPr/>
        </p:nvGrpSpPr>
        <p:grpSpPr bwMode="auto">
          <a:xfrm>
            <a:off x="9464675" y="1196975"/>
            <a:ext cx="406400" cy="4664075"/>
            <a:chOff x="610" y="753"/>
            <a:chExt cx="256" cy="2938"/>
          </a:xfrm>
        </p:grpSpPr>
        <p:sp>
          <p:nvSpPr>
            <p:cNvPr id="47216" name="Rectangle 122"/>
            <p:cNvSpPr>
              <a:spLocks noChangeArrowheads="1"/>
            </p:cNvSpPr>
            <p:nvPr/>
          </p:nvSpPr>
          <p:spPr bwMode="auto">
            <a:xfrm>
              <a:off x="642" y="3537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17" name="Rectangle 123"/>
            <p:cNvSpPr>
              <a:spLocks noChangeArrowheads="1"/>
            </p:cNvSpPr>
            <p:nvPr/>
          </p:nvSpPr>
          <p:spPr bwMode="auto">
            <a:xfrm>
              <a:off x="610" y="3191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10%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18" name="Rectangle 124"/>
            <p:cNvSpPr>
              <a:spLocks noChangeArrowheads="1"/>
            </p:cNvSpPr>
            <p:nvPr/>
          </p:nvSpPr>
          <p:spPr bwMode="auto">
            <a:xfrm>
              <a:off x="610" y="2845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20%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19" name="Rectangle 125"/>
            <p:cNvSpPr>
              <a:spLocks noChangeArrowheads="1"/>
            </p:cNvSpPr>
            <p:nvPr/>
          </p:nvSpPr>
          <p:spPr bwMode="auto">
            <a:xfrm>
              <a:off x="610" y="2499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30%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0" name="Rectangle 126"/>
            <p:cNvSpPr>
              <a:spLocks noChangeArrowheads="1"/>
            </p:cNvSpPr>
            <p:nvPr/>
          </p:nvSpPr>
          <p:spPr bwMode="auto">
            <a:xfrm>
              <a:off x="610" y="2153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40%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1" name="Rectangle 127"/>
            <p:cNvSpPr>
              <a:spLocks noChangeArrowheads="1"/>
            </p:cNvSpPr>
            <p:nvPr/>
          </p:nvSpPr>
          <p:spPr bwMode="auto">
            <a:xfrm>
              <a:off x="610" y="1792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50%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2" name="Rectangle 128"/>
            <p:cNvSpPr>
              <a:spLocks noChangeArrowheads="1"/>
            </p:cNvSpPr>
            <p:nvPr/>
          </p:nvSpPr>
          <p:spPr bwMode="auto">
            <a:xfrm>
              <a:off x="610" y="1446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60%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3" name="Rectangle 129"/>
            <p:cNvSpPr>
              <a:spLocks noChangeArrowheads="1"/>
            </p:cNvSpPr>
            <p:nvPr/>
          </p:nvSpPr>
          <p:spPr bwMode="auto">
            <a:xfrm>
              <a:off x="610" y="1100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70%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  <p:sp>
          <p:nvSpPr>
            <p:cNvPr id="47224" name="Rectangle 130"/>
            <p:cNvSpPr>
              <a:spLocks noChangeArrowheads="1"/>
            </p:cNvSpPr>
            <p:nvPr/>
          </p:nvSpPr>
          <p:spPr bwMode="auto">
            <a:xfrm>
              <a:off x="610" y="753"/>
              <a:ext cx="25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1" latinLnBrk="1" hangingPunct="1"/>
              <a:r>
                <a:rPr lang="en-US" altLang="ko-KR" sz="1600" b="1">
                  <a:solidFill>
                    <a:srgbClr val="000000"/>
                  </a:solidFill>
                  <a:latin typeface="Times New Roman" pitchFamily="18" charset="0"/>
                  <a:ea typeface="바탕" pitchFamily="18" charset="-127"/>
                </a:rPr>
                <a:t>80%</a:t>
              </a:r>
              <a:endParaRPr lang="en-US" altLang="ko-KR" sz="1600">
                <a:latin typeface="Times New Roman" pitchFamily="18" charset="0"/>
                <a:ea typeface="바탕" pitchFamily="18" charset="-127"/>
              </a:endParaRPr>
            </a:p>
          </p:txBody>
        </p:sp>
      </p:grpSp>
      <p:sp>
        <p:nvSpPr>
          <p:cNvPr id="47174" name="Line 131"/>
          <p:cNvSpPr>
            <a:spLocks noChangeShapeType="1"/>
          </p:cNvSpPr>
          <p:nvPr/>
        </p:nvSpPr>
        <p:spPr bwMode="auto">
          <a:xfrm>
            <a:off x="1136650" y="5734050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ko-KR" altLang="en-US"/>
          </a:p>
        </p:txBody>
      </p:sp>
      <p:sp>
        <p:nvSpPr>
          <p:cNvPr id="47175" name="Line 134"/>
          <p:cNvSpPr>
            <a:spLocks noChangeShapeType="1"/>
          </p:cNvSpPr>
          <p:nvPr/>
        </p:nvSpPr>
        <p:spPr bwMode="auto">
          <a:xfrm flipV="1">
            <a:off x="1136650" y="1268413"/>
            <a:ext cx="8221663" cy="28575"/>
          </a:xfrm>
          <a:prstGeom prst="line">
            <a:avLst/>
          </a:prstGeom>
          <a:noFill/>
          <a:ln w="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47176" name="Rectangle 161" descr="재생지"/>
          <p:cNvSpPr>
            <a:spLocks noChangeArrowheads="1"/>
          </p:cNvSpPr>
          <p:nvPr/>
        </p:nvSpPr>
        <p:spPr bwMode="auto">
          <a:xfrm>
            <a:off x="1423988" y="4724400"/>
            <a:ext cx="3673475" cy="79216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latinLnBrk="1" hangingPunct="1">
              <a:buFontTx/>
              <a:buChar char="•"/>
            </a:pPr>
            <a:r>
              <a:rPr lang="en-US" altLang="ko-KR" sz="160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1600">
                <a:latin typeface="바탕" pitchFamily="18" charset="-127"/>
                <a:ea typeface="바탕" pitchFamily="18" charset="-127"/>
              </a:rPr>
              <a:t>실선</a:t>
            </a:r>
            <a:r>
              <a:rPr lang="en-US" altLang="ko-KR" sz="1600">
                <a:latin typeface="바탕" pitchFamily="18" charset="-127"/>
                <a:ea typeface="바탕" pitchFamily="18" charset="-127"/>
              </a:rPr>
              <a:t>: 10</a:t>
            </a:r>
            <a:r>
              <a:rPr lang="ko-KR" altLang="en-US" sz="1600">
                <a:latin typeface="바탕" pitchFamily="18" charset="-127"/>
                <a:ea typeface="바탕" pitchFamily="18" charset="-127"/>
              </a:rPr>
              <a:t>점 만점의 평균 점수</a:t>
            </a:r>
          </a:p>
          <a:p>
            <a:pPr eaLnBrk="1" latinLnBrk="1" hangingPunct="1">
              <a:buFontTx/>
              <a:buChar char="•"/>
            </a:pPr>
            <a:r>
              <a:rPr lang="ko-KR" altLang="en-US" sz="1600">
                <a:latin typeface="바탕" pitchFamily="18" charset="-127"/>
                <a:ea typeface="바탕" pitchFamily="18" charset="-127"/>
              </a:rPr>
              <a:t> 점선</a:t>
            </a:r>
            <a:r>
              <a:rPr lang="en-US" altLang="ko-KR" sz="1600">
                <a:latin typeface="바탕" pitchFamily="18" charset="-127"/>
                <a:ea typeface="바탕" pitchFamily="18" charset="-127"/>
              </a:rPr>
              <a:t>: 7</a:t>
            </a:r>
            <a:r>
              <a:rPr lang="ko-KR" altLang="en-US" sz="1600">
                <a:latin typeface="바탕" pitchFamily="18" charset="-127"/>
                <a:ea typeface="바탕" pitchFamily="18" charset="-127"/>
              </a:rPr>
              <a:t>점 이상을 선택한 성도 수 </a:t>
            </a:r>
            <a:r>
              <a:rPr lang="en-US" altLang="ko-KR" sz="1600">
                <a:latin typeface="바탕" pitchFamily="18" charset="-127"/>
                <a:ea typeface="바탕" pitchFamily="18" charset="-127"/>
              </a:rPr>
              <a:t>(%)</a:t>
            </a:r>
          </a:p>
          <a:p>
            <a:pPr eaLnBrk="1" latinLnBrk="1" hangingPunct="1">
              <a:buFontTx/>
              <a:buChar char="•"/>
            </a:pPr>
            <a:r>
              <a:rPr lang="en-US" altLang="ko-KR" sz="160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1600">
                <a:latin typeface="바탕" pitchFamily="18" charset="-127"/>
                <a:ea typeface="바탕" pitchFamily="18" charset="-127"/>
              </a:rPr>
              <a:t>한 사례교회의 </a:t>
            </a:r>
            <a:r>
              <a:rPr lang="en-US" altLang="ko-KR" sz="1600">
                <a:latin typeface="바탕" pitchFamily="18" charset="-127"/>
                <a:ea typeface="바탕" pitchFamily="18" charset="-127"/>
              </a:rPr>
              <a:t>240</a:t>
            </a:r>
            <a:r>
              <a:rPr lang="ko-KR" altLang="en-US" sz="1600">
                <a:latin typeface="바탕" pitchFamily="18" charset="-127"/>
                <a:ea typeface="바탕" pitchFamily="18" charset="-127"/>
              </a:rPr>
              <a:t>명 대상 </a:t>
            </a:r>
          </a:p>
        </p:txBody>
      </p:sp>
      <p:grpSp>
        <p:nvGrpSpPr>
          <p:cNvPr id="4" name="Group 178"/>
          <p:cNvGrpSpPr>
            <a:grpSpLocks/>
          </p:cNvGrpSpPr>
          <p:nvPr/>
        </p:nvGrpSpPr>
        <p:grpSpPr bwMode="auto">
          <a:xfrm>
            <a:off x="1065213" y="1341438"/>
            <a:ext cx="8280400" cy="3887787"/>
            <a:chOff x="671" y="845"/>
            <a:chExt cx="5216" cy="2449"/>
          </a:xfrm>
        </p:grpSpPr>
        <p:sp>
          <p:nvSpPr>
            <p:cNvPr id="47179" name="Line 158"/>
            <p:cNvSpPr>
              <a:spLocks noChangeShapeType="1"/>
            </p:cNvSpPr>
            <p:nvPr/>
          </p:nvSpPr>
          <p:spPr bwMode="auto">
            <a:xfrm flipV="1">
              <a:off x="5252" y="1570"/>
              <a:ext cx="453" cy="15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/>
            <a:lstStyle/>
            <a:p>
              <a:endParaRPr lang="ko-KR" altLang="en-US"/>
            </a:p>
          </p:txBody>
        </p:sp>
        <p:grpSp>
          <p:nvGrpSpPr>
            <p:cNvPr id="5" name="Group 177"/>
            <p:cNvGrpSpPr>
              <a:grpSpLocks/>
            </p:cNvGrpSpPr>
            <p:nvPr/>
          </p:nvGrpSpPr>
          <p:grpSpPr bwMode="auto">
            <a:xfrm>
              <a:off x="671" y="845"/>
              <a:ext cx="5216" cy="2449"/>
              <a:chOff x="671" y="845"/>
              <a:chExt cx="5216" cy="2449"/>
            </a:xfrm>
          </p:grpSpPr>
          <p:grpSp>
            <p:nvGrpSpPr>
              <p:cNvPr id="6" name="Group 159"/>
              <p:cNvGrpSpPr>
                <a:grpSpLocks/>
              </p:cNvGrpSpPr>
              <p:nvPr/>
            </p:nvGrpSpPr>
            <p:grpSpPr bwMode="auto">
              <a:xfrm>
                <a:off x="671" y="845"/>
                <a:ext cx="5171" cy="2449"/>
                <a:chOff x="671" y="845"/>
                <a:chExt cx="5171" cy="2449"/>
              </a:xfrm>
            </p:grpSpPr>
            <p:sp>
              <p:nvSpPr>
                <p:cNvPr id="47194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671" y="1661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195" name="Text Box 135"/>
                <p:cNvSpPr txBox="1">
                  <a:spLocks noChangeArrowheads="1"/>
                </p:cNvSpPr>
                <p:nvPr/>
              </p:nvSpPr>
              <p:spPr bwMode="auto">
                <a:xfrm>
                  <a:off x="1127" y="1797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196" name="Text Box 136"/>
                <p:cNvSpPr txBox="1">
                  <a:spLocks noChangeArrowheads="1"/>
                </p:cNvSpPr>
                <p:nvPr/>
              </p:nvSpPr>
              <p:spPr bwMode="auto">
                <a:xfrm>
                  <a:off x="1578" y="845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197" name="Text Box 137"/>
                <p:cNvSpPr txBox="1">
                  <a:spLocks noChangeArrowheads="1"/>
                </p:cNvSpPr>
                <p:nvPr/>
              </p:nvSpPr>
              <p:spPr bwMode="auto">
                <a:xfrm>
                  <a:off x="2034" y="1344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198" name="Text Box 138"/>
                <p:cNvSpPr txBox="1">
                  <a:spLocks noChangeArrowheads="1"/>
                </p:cNvSpPr>
                <p:nvPr/>
              </p:nvSpPr>
              <p:spPr bwMode="auto">
                <a:xfrm>
                  <a:off x="2485" y="1888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199" name="Text Box 139"/>
                <p:cNvSpPr txBox="1">
                  <a:spLocks noChangeArrowheads="1"/>
                </p:cNvSpPr>
                <p:nvPr/>
              </p:nvSpPr>
              <p:spPr bwMode="auto">
                <a:xfrm>
                  <a:off x="2893" y="2296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0" name="Text Box 140"/>
                <p:cNvSpPr txBox="1">
                  <a:spLocks noChangeArrowheads="1"/>
                </p:cNvSpPr>
                <p:nvPr/>
              </p:nvSpPr>
              <p:spPr bwMode="auto">
                <a:xfrm>
                  <a:off x="3395" y="1434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1" name="Text Box 141"/>
                <p:cNvSpPr txBox="1">
                  <a:spLocks noChangeArrowheads="1"/>
                </p:cNvSpPr>
                <p:nvPr/>
              </p:nvSpPr>
              <p:spPr bwMode="auto">
                <a:xfrm>
                  <a:off x="3803" y="1117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2" name="Text Box 142"/>
                <p:cNvSpPr txBox="1">
                  <a:spLocks noChangeArrowheads="1"/>
                </p:cNvSpPr>
                <p:nvPr/>
              </p:nvSpPr>
              <p:spPr bwMode="auto">
                <a:xfrm>
                  <a:off x="4302" y="1797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3" name="Text Box 143"/>
                <p:cNvSpPr txBox="1">
                  <a:spLocks noChangeArrowheads="1"/>
                </p:cNvSpPr>
                <p:nvPr/>
              </p:nvSpPr>
              <p:spPr bwMode="auto">
                <a:xfrm>
                  <a:off x="4756" y="1661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4" name="Text Box 144"/>
                <p:cNvSpPr txBox="1">
                  <a:spLocks noChangeArrowheads="1"/>
                </p:cNvSpPr>
                <p:nvPr/>
              </p:nvSpPr>
              <p:spPr bwMode="auto">
                <a:xfrm>
                  <a:off x="5161" y="3063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5" name="Text Box 145"/>
                <p:cNvSpPr txBox="1">
                  <a:spLocks noChangeArrowheads="1"/>
                </p:cNvSpPr>
                <p:nvPr/>
              </p:nvSpPr>
              <p:spPr bwMode="auto">
                <a:xfrm>
                  <a:off x="5618" y="1434"/>
                  <a:ext cx="22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latinLnBrk="1" hangingPunct="1"/>
                  <a:r>
                    <a:rPr lang="en-US" altLang="ko-KR">
                      <a:sym typeface="Wingdings" pitchFamily="2" charset="2"/>
                    </a:rPr>
                    <a:t></a:t>
                  </a:r>
                </a:p>
              </p:txBody>
            </p:sp>
            <p:sp>
              <p:nvSpPr>
                <p:cNvPr id="47206" name="Line 148"/>
                <p:cNvSpPr>
                  <a:spLocks noChangeShapeType="1"/>
                </p:cNvSpPr>
                <p:nvPr/>
              </p:nvSpPr>
              <p:spPr bwMode="auto">
                <a:xfrm>
                  <a:off x="807" y="1797"/>
                  <a:ext cx="408" cy="91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07" name="Line 149"/>
                <p:cNvSpPr>
                  <a:spLocks noChangeShapeType="1"/>
                </p:cNvSpPr>
                <p:nvPr/>
              </p:nvSpPr>
              <p:spPr bwMode="auto">
                <a:xfrm flipV="1">
                  <a:off x="1260" y="981"/>
                  <a:ext cx="409" cy="90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08" name="Line 150"/>
                <p:cNvSpPr>
                  <a:spLocks noChangeShapeType="1"/>
                </p:cNvSpPr>
                <p:nvPr/>
              </p:nvSpPr>
              <p:spPr bwMode="auto">
                <a:xfrm>
                  <a:off x="1714" y="981"/>
                  <a:ext cx="408" cy="45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09" name="Line 151"/>
                <p:cNvSpPr>
                  <a:spLocks noChangeShapeType="1"/>
                </p:cNvSpPr>
                <p:nvPr/>
              </p:nvSpPr>
              <p:spPr bwMode="auto">
                <a:xfrm>
                  <a:off x="2167" y="1480"/>
                  <a:ext cx="409" cy="49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10" name="Line 152"/>
                <p:cNvSpPr>
                  <a:spLocks noChangeShapeType="1"/>
                </p:cNvSpPr>
                <p:nvPr/>
              </p:nvSpPr>
              <p:spPr bwMode="auto">
                <a:xfrm>
                  <a:off x="2621" y="2024"/>
                  <a:ext cx="363" cy="36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11" name="Line 153"/>
                <p:cNvSpPr>
                  <a:spLocks noChangeShapeType="1"/>
                </p:cNvSpPr>
                <p:nvPr/>
              </p:nvSpPr>
              <p:spPr bwMode="auto">
                <a:xfrm flipV="1">
                  <a:off x="3029" y="1570"/>
                  <a:ext cx="454" cy="81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12" name="Line 154"/>
                <p:cNvSpPr>
                  <a:spLocks noChangeShapeType="1"/>
                </p:cNvSpPr>
                <p:nvPr/>
              </p:nvSpPr>
              <p:spPr bwMode="auto">
                <a:xfrm flipV="1">
                  <a:off x="3528" y="1253"/>
                  <a:ext cx="363" cy="317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13" name="Line 155"/>
                <p:cNvSpPr>
                  <a:spLocks noChangeShapeType="1"/>
                </p:cNvSpPr>
                <p:nvPr/>
              </p:nvSpPr>
              <p:spPr bwMode="auto">
                <a:xfrm>
                  <a:off x="3936" y="1253"/>
                  <a:ext cx="499" cy="68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14" name="Line 156"/>
                <p:cNvSpPr>
                  <a:spLocks noChangeShapeType="1"/>
                </p:cNvSpPr>
                <p:nvPr/>
              </p:nvSpPr>
              <p:spPr bwMode="auto">
                <a:xfrm flipV="1">
                  <a:off x="4435" y="1797"/>
                  <a:ext cx="409" cy="1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  <p:sp>
              <p:nvSpPr>
                <p:cNvPr id="47215" name="Line 157"/>
                <p:cNvSpPr>
                  <a:spLocks noChangeShapeType="1"/>
                </p:cNvSpPr>
                <p:nvPr/>
              </p:nvSpPr>
              <p:spPr bwMode="auto">
                <a:xfrm>
                  <a:off x="4889" y="1797"/>
                  <a:ext cx="363" cy="140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miter lim="800000"/>
                  <a:headEnd/>
                  <a:tailEnd/>
                </a:ln>
              </p:spPr>
              <p:txBody>
                <a:bodyPr wrap="none"/>
                <a:lstStyle/>
                <a:p>
                  <a:endParaRPr lang="ko-KR" altLang="en-US"/>
                </a:p>
              </p:txBody>
            </p:sp>
          </p:grpSp>
          <p:sp>
            <p:nvSpPr>
              <p:cNvPr id="47182" name="Rectangle 162"/>
              <p:cNvSpPr>
                <a:spLocks noChangeArrowheads="1"/>
              </p:cNvSpPr>
              <p:nvPr/>
            </p:nvSpPr>
            <p:spPr bwMode="auto">
              <a:xfrm>
                <a:off x="1207" y="1992"/>
                <a:ext cx="12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47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3" name="Rectangle 163"/>
              <p:cNvSpPr>
                <a:spLocks noChangeArrowheads="1"/>
              </p:cNvSpPr>
              <p:nvPr/>
            </p:nvSpPr>
            <p:spPr bwMode="auto">
              <a:xfrm>
                <a:off x="1601" y="1253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75.2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4" name="Rectangle 164"/>
              <p:cNvSpPr>
                <a:spLocks noChangeArrowheads="1"/>
              </p:cNvSpPr>
              <p:nvPr/>
            </p:nvSpPr>
            <p:spPr bwMode="auto">
              <a:xfrm>
                <a:off x="1986" y="1570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60.4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5" name="Rectangle 165"/>
              <p:cNvSpPr>
                <a:spLocks noChangeArrowheads="1"/>
              </p:cNvSpPr>
              <p:nvPr/>
            </p:nvSpPr>
            <p:spPr bwMode="auto">
              <a:xfrm>
                <a:off x="2440" y="2083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44.5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6" name="Rectangle 166"/>
              <p:cNvSpPr>
                <a:spLocks noChangeArrowheads="1"/>
              </p:cNvSpPr>
              <p:nvPr/>
            </p:nvSpPr>
            <p:spPr bwMode="auto">
              <a:xfrm>
                <a:off x="2893" y="2505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34.5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7" name="Rectangle 167"/>
              <p:cNvSpPr>
                <a:spLocks noChangeArrowheads="1"/>
              </p:cNvSpPr>
              <p:nvPr/>
            </p:nvSpPr>
            <p:spPr bwMode="auto">
              <a:xfrm>
                <a:off x="3440" y="1706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58.7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8" name="Rectangle 168"/>
              <p:cNvSpPr>
                <a:spLocks noChangeArrowheads="1"/>
              </p:cNvSpPr>
              <p:nvPr/>
            </p:nvSpPr>
            <p:spPr bwMode="auto">
              <a:xfrm>
                <a:off x="3800" y="1434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68.3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89" name="Rectangle 169"/>
              <p:cNvSpPr>
                <a:spLocks noChangeArrowheads="1"/>
              </p:cNvSpPr>
              <p:nvPr/>
            </p:nvSpPr>
            <p:spPr bwMode="auto">
              <a:xfrm>
                <a:off x="4302" y="2024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40.9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90" name="Rectangle 170"/>
              <p:cNvSpPr>
                <a:spLocks noChangeArrowheads="1"/>
              </p:cNvSpPr>
              <p:nvPr/>
            </p:nvSpPr>
            <p:spPr bwMode="auto">
              <a:xfrm>
                <a:off x="4689" y="1933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51.7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91" name="Rectangle 171"/>
              <p:cNvSpPr>
                <a:spLocks noChangeArrowheads="1"/>
              </p:cNvSpPr>
              <p:nvPr/>
            </p:nvSpPr>
            <p:spPr bwMode="auto">
              <a:xfrm>
                <a:off x="4892" y="3095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13.5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92" name="Rectangle 172"/>
              <p:cNvSpPr>
                <a:spLocks noChangeArrowheads="1"/>
              </p:cNvSpPr>
              <p:nvPr/>
            </p:nvSpPr>
            <p:spPr bwMode="auto">
              <a:xfrm>
                <a:off x="5663" y="1842"/>
                <a:ext cx="224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58.7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  <p:sp>
            <p:nvSpPr>
              <p:cNvPr id="47193" name="Rectangle 173"/>
              <p:cNvSpPr>
                <a:spLocks noChangeArrowheads="1"/>
              </p:cNvSpPr>
              <p:nvPr/>
            </p:nvSpPr>
            <p:spPr bwMode="auto">
              <a:xfrm>
                <a:off x="761" y="1888"/>
                <a:ext cx="128" cy="1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1" latinLnBrk="1" hangingPunct="1"/>
                <a:r>
                  <a:rPr lang="en-US" altLang="ko-KR" sz="1600" b="1">
                    <a:solidFill>
                      <a:srgbClr val="000000"/>
                    </a:solidFill>
                    <a:latin typeface="Times New Roman" pitchFamily="18" charset="0"/>
                    <a:ea typeface="바탕" pitchFamily="18" charset="-127"/>
                  </a:rPr>
                  <a:t>51</a:t>
                </a:r>
                <a:endParaRPr lang="en-US" altLang="ko-KR" sz="1600">
                  <a:latin typeface="Times New Roman" pitchFamily="18" charset="0"/>
                  <a:ea typeface="바탕" pitchFamily="18" charset="-127"/>
                </a:endParaRPr>
              </a:p>
            </p:txBody>
          </p:sp>
        </p:grpSp>
      </p:grpSp>
      <p:sp>
        <p:nvSpPr>
          <p:cNvPr id="47178" name="슬라이드 번호 개체 틀 3"/>
          <p:cNvSpPr>
            <a:spLocks noGrp="1"/>
          </p:cNvSpPr>
          <p:nvPr>
            <p:ph type="sldNum" sz="quarter" idx="10"/>
          </p:nvPr>
        </p:nvSpPr>
        <p:spPr bwMode="auto">
          <a:xfrm>
            <a:off x="7724775" y="6480175"/>
            <a:ext cx="1908175" cy="404813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ko-KR" altLang="en-US"/>
              <a:t>건강한 교회 </a:t>
            </a:r>
            <a:fld id="{E7EE5B6E-0ED2-4950-AD8E-76517AE1FE8B}" type="slidenum">
              <a:rPr lang="en-US" altLang="ko-KR"/>
              <a:pPr/>
              <a:t>24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ko-KR" b="1" kern="1200" dirty="0" smtClean="0">
                <a:latin typeface="맑은 고딕" pitchFamily="50" charset="-127"/>
                <a:ea typeface="맑은 고딕" pitchFamily="50" charset="-127"/>
              </a:rPr>
              <a:t>교회 건강성 진단 설문지</a:t>
            </a:r>
            <a:r>
              <a:rPr lang="en-US" altLang="ko-KR" b="1" kern="1200" dirty="0" smtClean="0">
                <a:latin typeface="맑은 고딕" pitchFamily="50" charset="-127"/>
                <a:ea typeface="맑은 고딕" pitchFamily="50" charset="-127"/>
              </a:rPr>
              <a:t> CHEQ II</a:t>
            </a:r>
            <a:r>
              <a:rPr lang="ko-KR" altLang="ko-KR" b="1" kern="1200" dirty="0" smtClean="0">
                <a:latin typeface="맑은 고딕" pitchFamily="50" charset="-127"/>
                <a:ea typeface="맑은 고딕" pitchFamily="50" charset="-127"/>
              </a:rPr>
              <a:t>의 구성</a:t>
            </a:r>
            <a:endParaRPr lang="ko-KR" altLang="en-US" b="1" kern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25</a:t>
            </a:fld>
            <a:endParaRPr lang="en-US" altLang="ko-KR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632521" y="1196752"/>
          <a:ext cx="8712966" cy="4968553"/>
        </p:xfrm>
        <a:graphic>
          <a:graphicData uri="http://schemas.openxmlformats.org/drawingml/2006/table">
            <a:tbl>
              <a:tblPr/>
              <a:tblGrid>
                <a:gridCol w="1811905"/>
                <a:gridCol w="5108188"/>
                <a:gridCol w="1792873"/>
              </a:tblGrid>
              <a:tr h="276031">
                <a:tc>
                  <a:txBody>
                    <a:bodyPr/>
                    <a:lstStyle/>
                    <a:p>
                      <a:pPr marL="508000" algn="ctr" latinLnBrk="0">
                        <a:spcAft>
                          <a:spcPts val="0"/>
                        </a:spcAft>
                      </a:pP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진단내용</a:t>
                      </a:r>
                      <a:endParaRPr lang="ko-KR" sz="18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ctr" latinLnBrk="0">
                        <a:spcAft>
                          <a:spcPts val="0"/>
                        </a:spcAft>
                      </a:pP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세부내용</a:t>
                      </a:r>
                      <a:endParaRPr lang="ko-KR" sz="18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ctr" latinLnBrk="0">
                        <a:spcAft>
                          <a:spcPts val="0"/>
                        </a:spcAft>
                      </a:pP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r>
                        <a:rPr lang="ko-KR" sz="1600" b="1" kern="10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수</a:t>
                      </a:r>
                      <a:endParaRPr lang="ko-KR" sz="18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marL="176213" indent="-169863" algn="l" latinLnBrk="0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1.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ko-KR" sz="1600" b="1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배경과</a:t>
                      </a:r>
                      <a:r>
                        <a:rPr lang="ko-KR" sz="1600" b="1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현황</a:t>
                      </a:r>
                      <a:endParaRPr lang="ko-KR" sz="1800" b="1" kern="100" dirty="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l" latinLnBrk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(1)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교단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(2)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지역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(3)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설립연도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(4)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목회자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수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(5)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성도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수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(6)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성도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수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추이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(7)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개척한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목회자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여부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; (8)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성도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거주지</a:t>
                      </a:r>
                      <a:endParaRPr lang="ko-KR" sz="1800" kern="100" dirty="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8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endParaRPr lang="ko-KR" sz="18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4123">
                <a:tc>
                  <a:txBody>
                    <a:bodyPr/>
                    <a:lstStyle/>
                    <a:p>
                      <a:pPr marL="176213" indent="-169863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2. </a:t>
                      </a:r>
                      <a:r>
                        <a:rPr lang="ko-KR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간단한 교회 건강성 진단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(1)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성도들의 영적 상태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(2)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분위기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(3)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갈등여부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(4)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지도자 신뢰와 존경 정도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(5)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행복감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(6)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교회 떠나는 자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(7)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이웃사랑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(8)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교회건강에 대한 기대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(9)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교회다움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(10) </a:t>
                      </a:r>
                      <a:r>
                        <a:rPr lang="ko-KR" sz="1600" kern="100" dirty="0" err="1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당회원간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 관계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(11)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교역자간 관계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11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endParaRPr lang="ko-KR" sz="18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marL="176213" indent="-169863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 </a:t>
                      </a:r>
                      <a:r>
                        <a:rPr lang="ko-KR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건강한 교회 속성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(1)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참된 예배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(2)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연합된 지체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(3)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건강한 자람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(4)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섬김의 실천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(5)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목적에 충실한 교회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(6)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섬김의 리더십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(7)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직분의 회복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(8)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핵심원리에 기반한 운영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l" latinLnBrk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40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 (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각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속성별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 5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)</a:t>
                      </a:r>
                      <a:endParaRPr lang="ko-KR" sz="1800" kern="100" dirty="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marL="176213" indent="-169863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 </a:t>
                      </a:r>
                      <a:r>
                        <a:rPr lang="ko-KR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교회건강성 영향 요인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ko-KR" sz="1600" kern="100" dirty="0" err="1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여덟가지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 속성에 대한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: (1)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목회철학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(2)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교회문화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(3)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전략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l" latinLnBrk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24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 (3 </a:t>
                      </a:r>
                      <a:r>
                        <a:rPr lang="ko-KR" sz="1600" kern="100" dirty="0" err="1">
                          <a:latin typeface="Times New Roman"/>
                          <a:ea typeface="맑은 고딕"/>
                          <a:cs typeface="Times New Roman"/>
                        </a:rPr>
                        <a:t>요인별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 8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가지</a:t>
                      </a:r>
                      <a:r>
                        <a:rPr lang="ko-KR" sz="1600" kern="100" dirty="0">
                          <a:latin typeface="맑은 고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속성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)</a:t>
                      </a:r>
                      <a:endParaRPr lang="ko-KR" sz="1800" kern="100" dirty="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92">
                <a:tc>
                  <a:txBody>
                    <a:bodyPr/>
                    <a:lstStyle/>
                    <a:p>
                      <a:pPr marL="176213" indent="-169863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5. </a:t>
                      </a:r>
                      <a:r>
                        <a:rPr lang="ko-KR" sz="1600" b="1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건강한 교회의 열매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0" indent="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(1)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행복한 성도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(2)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좋은 평판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(3) </a:t>
                      </a:r>
                      <a:r>
                        <a:rPr lang="ko-KR" sz="1600" kern="100" dirty="0" err="1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새신자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 증가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(4)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목회자와 성도간 건강한 교류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(5)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본질적 목적의 달성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(6)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예수님의 뜻의 온전한 실현</a:t>
                      </a:r>
                      <a:r>
                        <a:rPr lang="en-US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; (7) </a:t>
                      </a:r>
                      <a:r>
                        <a:rPr lang="ko-KR" sz="1600" kern="100" dirty="0">
                          <a:solidFill>
                            <a:schemeClr val="tx1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교회다움을 유지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08000" algn="just" latinLnBrk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7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endParaRPr lang="ko-KR" sz="1800" kern="100" dirty="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031">
                <a:tc gridSpan="2">
                  <a:txBody>
                    <a:bodyPr/>
                    <a:lstStyle/>
                    <a:p>
                      <a:pPr marL="508000" algn="ctr" latinLnBrk="0">
                        <a:spcAft>
                          <a:spcPts val="0"/>
                        </a:spcAft>
                      </a:pP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전체문항</a:t>
                      </a:r>
                      <a:endParaRPr lang="ko-KR" sz="1800" kern="10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08000" algn="just" latinLnBrk="0">
                        <a:spcAft>
                          <a:spcPts val="0"/>
                        </a:spcAft>
                      </a:pPr>
                      <a:r>
                        <a:rPr lang="en-US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90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문항</a:t>
                      </a:r>
                      <a:endParaRPr lang="ko-KR" sz="1800" kern="100" dirty="0">
                        <a:latin typeface="맑은 고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26</a:t>
            </a:fld>
            <a:endParaRPr lang="en-US" altLang="ko-KR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344488" y="1196752"/>
          <a:ext cx="9073008" cy="4539666"/>
        </p:xfrm>
        <a:graphic>
          <a:graphicData uri="http://schemas.openxmlformats.org/drawingml/2006/table">
            <a:tbl>
              <a:tblPr/>
              <a:tblGrid>
                <a:gridCol w="6750318"/>
                <a:gridCol w="1477085"/>
                <a:gridCol w="845605"/>
              </a:tblGrid>
              <a:tr h="30645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간단한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altLang="en-US" sz="1600" b="1" kern="100" dirty="0" smtClean="0">
                          <a:latin typeface="바탕"/>
                          <a:ea typeface="Times New Roman"/>
                          <a:cs typeface="Times New Roman"/>
                        </a:rPr>
                        <a:t>교회 </a:t>
                      </a:r>
                      <a:r>
                        <a:rPr lang="ko-KR" sz="1600" b="1" kern="100" dirty="0" smtClean="0">
                          <a:latin typeface="Times New Roman"/>
                          <a:ea typeface="맑은 고딕"/>
                          <a:cs typeface="Times New Roman"/>
                        </a:rPr>
                        <a:t>건강</a:t>
                      </a:r>
                      <a:r>
                        <a:rPr lang="ko-KR" altLang="en-US" sz="1600" b="1" kern="100" dirty="0" smtClean="0">
                          <a:latin typeface="Times New Roman"/>
                          <a:ea typeface="맑은 고딕"/>
                          <a:cs typeface="Times New Roman"/>
                        </a:rPr>
                        <a:t>성</a:t>
                      </a:r>
                      <a:r>
                        <a:rPr lang="ko-KR" sz="1600" b="1" kern="100" dirty="0" smtClean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진단</a:t>
                      </a:r>
                      <a:endParaRPr lang="ko-KR" sz="16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긍정응답비율</a:t>
                      </a:r>
                      <a:r>
                        <a:rPr lang="en-US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*</a:t>
                      </a:r>
                      <a:endParaRPr lang="ko-KR" sz="16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평균</a:t>
                      </a:r>
                      <a:endParaRPr lang="ko-KR" sz="16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1.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성도들의</a:t>
                      </a:r>
                      <a:r>
                        <a:rPr lang="ko-KR" sz="1600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마음이</a:t>
                      </a:r>
                      <a:r>
                        <a:rPr lang="ko-KR" sz="1600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부드럽고</a:t>
                      </a:r>
                      <a:r>
                        <a:rPr lang="ko-KR" sz="1600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따뜻하다</a:t>
                      </a:r>
                      <a:r>
                        <a:rPr lang="en-US" sz="1600" kern="100" dirty="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63.8%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3.95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2.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분위기가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밝고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활기가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넘친다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72.8%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4.02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3.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최근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몇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년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동안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내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갈등이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없었다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43.8%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3.66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4.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교회지도자들을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신뢰하고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존경한다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81.1%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4.27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5.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성도들은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오는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것을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즐거워하고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교회생활에서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비교적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행복감을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느낀다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80.0%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4.11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6.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교회를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떠나는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성도들이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거의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없다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24.4%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3.26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7.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성도들은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지역사회와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이웃에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대한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사랑이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넘친다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37.7%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3.53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8.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점점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더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건강해질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것이라는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믿음이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있다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88.9%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4.34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9.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성도들은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우리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교회를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 “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교회다운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”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라고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생각한다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73.3%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4.04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10.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목회자와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장로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(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혹은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이에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준하는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교회리더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)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의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관계가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만족스럽다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latin typeface="Times New Roman"/>
                          <a:ea typeface="맑은 고딕"/>
                          <a:cs typeface="Times New Roman"/>
                        </a:rPr>
                        <a:t>60.0</a:t>
                      </a: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3.86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11.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담임목사와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부교역자의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관계가</a:t>
                      </a:r>
                      <a:r>
                        <a:rPr lang="ko-KR" sz="1600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kern="100">
                          <a:latin typeface="Times New Roman"/>
                          <a:ea typeface="맑은 고딕"/>
                          <a:cs typeface="Times New Roman"/>
                        </a:rPr>
                        <a:t>만족스럽다</a:t>
                      </a:r>
                      <a:r>
                        <a:rPr lang="en-US" sz="1600" kern="100">
                          <a:latin typeface="Times New Roman"/>
                          <a:ea typeface="맑은 고딕"/>
                          <a:cs typeface="Times New Roman"/>
                        </a:rPr>
                        <a:t>.</a:t>
                      </a:r>
                      <a:endParaRPr lang="ko-KR" sz="1600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56.7%</a:t>
                      </a:r>
                      <a:endParaRPr lang="ko-KR" sz="1800" b="1" kern="10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3.83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03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전체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평균</a:t>
                      </a:r>
                      <a:endParaRPr lang="ko-KR" sz="16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latin typeface="Times New Roman"/>
                          <a:ea typeface="맑은 고딕"/>
                          <a:cs typeface="Times New Roman"/>
                        </a:rPr>
                        <a:t>62.0</a:t>
                      </a:r>
                      <a:r>
                        <a:rPr lang="en-US" sz="1800" b="1" kern="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%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3.89</a:t>
                      </a:r>
                      <a:endParaRPr lang="ko-KR" sz="1800" b="1" kern="100" dirty="0">
                        <a:latin typeface="바탕"/>
                        <a:ea typeface="맑은 고딕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704528" y="282715"/>
            <a:ext cx="94330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CHEQ II </a:t>
            </a: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설문조사 결과</a:t>
            </a:r>
            <a:r>
              <a:rPr lang="en-US" altLang="ko-KR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: </a:t>
            </a:r>
            <a:r>
              <a:rPr lang="ko-KR" altLang="en-US" sz="28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간단한 건강 진단</a:t>
            </a:r>
            <a:r>
              <a:rPr kumimoji="1" lang="en-US" altLang="ko-KR" sz="2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  <a:hlinkClick r:id=""/>
              </a:rPr>
              <a:t>[</a:t>
            </a:r>
            <a:r>
              <a:rPr kumimoji="1" lang="en-US" altLang="ko-KR" sz="2400" b="1" i="0" u="none" strike="noStrike" cap="none" normalizeH="0" baseline="3000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  <a:hlinkClick r:id=""/>
              </a:rPr>
              <a:t>i</a:t>
            </a:r>
            <a:r>
              <a:rPr kumimoji="1" lang="en-US" altLang="ko-KR" sz="2400" b="1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  <a:hlinkClick r:id=""/>
              </a:rPr>
              <a:t>]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 </a:t>
            </a:r>
            <a:r>
              <a:rPr kumimoji="1" lang="en-US" altLang="ko-K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(2013</a:t>
            </a:r>
            <a:r>
              <a:rPr kumimoji="1" lang="ko-KR" alt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년</a:t>
            </a:r>
            <a:r>
              <a:rPr kumimoji="1" lang="en-US" altLang="ko-K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)</a:t>
            </a:r>
            <a:endParaRPr kumimoji="1" lang="en-US" altLang="ko-K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231576" y="5877272"/>
            <a:ext cx="869340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1" latinLnBrk="1" hangingPunct="1"/>
            <a:r>
              <a:rPr kumimoji="1" lang="en-US" altLang="ko-KR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  <a:cs typeface="Times New Roman" pitchFamily="18" charset="0"/>
                <a:hlinkClick r:id=""/>
              </a:rPr>
              <a:t>[</a:t>
            </a:r>
            <a:r>
              <a:rPr kumimoji="1" lang="en-US" altLang="ko-KR" sz="1400" b="0" i="0" u="none" strike="noStrike" cap="none" normalizeH="0" baseline="3000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  <a:cs typeface="Times New Roman" pitchFamily="18" charset="0"/>
                <a:hlinkClick r:id=""/>
              </a:rPr>
              <a:t>i</a:t>
            </a:r>
            <a:r>
              <a:rPr kumimoji="1" lang="en-US" altLang="ko-KR" sz="14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  <a:cs typeface="Times New Roman" pitchFamily="18" charset="0"/>
                <a:hlinkClick r:id=""/>
              </a:rPr>
              <a:t>]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바탕" pitchFamily="18" charset="-127"/>
                <a:ea typeface="바탕" pitchFamily="18" charset="-127"/>
                <a:cs typeface="Times New Roman" pitchFamily="18" charset="0"/>
              </a:rPr>
              <a:t> </a:t>
            </a:r>
            <a:r>
              <a:rPr kumimoji="1" lang="ko-KR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이 표의 결과는 개별교회의 진단결과가 아니고 설문에 참여한 교회들의 평균값을 나타낸다</a:t>
            </a:r>
            <a:r>
              <a:rPr kumimoji="1" lang="en-US" altLang="ko-K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맑은 고딕" pitchFamily="50" charset="-127"/>
                <a:ea typeface="맑은 고딕" pitchFamily="50" charset="-127"/>
                <a:cs typeface="Times New Roman" pitchFamily="18" charset="0"/>
              </a:rPr>
              <a:t>. </a:t>
            </a:r>
          </a:p>
          <a:p>
            <a:pPr eaLnBrk="1" latinLnBrk="1" hangingPunct="1"/>
            <a:r>
              <a:rPr lang="en-US" altLang="ko-KR" sz="16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* </a:t>
            </a:r>
            <a:r>
              <a:rPr lang="ko-KR" altLang="en-US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긍정응답비율은 </a:t>
            </a:r>
            <a:r>
              <a:rPr lang="ko-KR" altLang="en-US" sz="1400" dirty="0" err="1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교회별</a:t>
            </a:r>
            <a:r>
              <a:rPr lang="ko-KR" altLang="en-US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 응답자들의 평균값을 기준으로 </a:t>
            </a:r>
            <a:r>
              <a:rPr lang="en-US" altLang="ko-KR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4</a:t>
            </a:r>
            <a:r>
              <a:rPr lang="ko-KR" altLang="en-US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점과 </a:t>
            </a:r>
            <a:r>
              <a:rPr lang="en-US" altLang="ko-KR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5</a:t>
            </a:r>
            <a:r>
              <a:rPr lang="ko-KR" altLang="en-US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점 사이의 값을 얻은 교회의 비율을 말한다</a:t>
            </a:r>
            <a:r>
              <a:rPr lang="en-US" altLang="ko-KR" sz="14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.</a:t>
            </a:r>
            <a:r>
              <a:rPr lang="en-US" altLang="ko-KR" sz="1600" dirty="0" smtClean="0">
                <a:latin typeface="Times New Roman" pitchFamily="18" charset="0"/>
                <a:ea typeface="맑은 고딕" pitchFamily="50" charset="-127"/>
                <a:cs typeface="Times New Roman" pitchFamily="18" charset="0"/>
              </a:rPr>
              <a:t> </a:t>
            </a:r>
            <a:endParaRPr lang="en-US" altLang="ko-KR" sz="1400" dirty="0" smtClean="0">
              <a:cs typeface="굴림" pitchFamily="50" charset="-127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4850" y="202853"/>
            <a:ext cx="8856662" cy="777875"/>
          </a:xfrm>
        </p:spPr>
        <p:txBody>
          <a:bodyPr/>
          <a:lstStyle/>
          <a:p>
            <a:r>
              <a:rPr lang="en-US" altLang="ko-KR" b="1" kern="1200" dirty="0" smtClean="0">
                <a:latin typeface="맑은 고딕" pitchFamily="50" charset="-127"/>
                <a:ea typeface="맑은 고딕" pitchFamily="50" charset="-127"/>
              </a:rPr>
              <a:t>CHECK II</a:t>
            </a:r>
            <a:r>
              <a:rPr lang="ko-KR" altLang="ko-KR" sz="2400" b="1" kern="1200" dirty="0" smtClean="0">
                <a:latin typeface="맑은 고딕" pitchFamily="50" charset="-127"/>
                <a:ea typeface="맑은 고딕" pitchFamily="50" charset="-127"/>
              </a:rPr>
              <a:t>를 사용한 </a:t>
            </a:r>
            <a:r>
              <a:rPr lang="ko-KR" altLang="ko-KR" b="1" kern="1200" dirty="0" smtClean="0">
                <a:latin typeface="맑은 고딕" pitchFamily="50" charset="-127"/>
                <a:ea typeface="맑은 고딕" pitchFamily="50" charset="-127"/>
              </a:rPr>
              <a:t>한국 교회 전체 설문조사 결과</a:t>
            </a:r>
            <a:endParaRPr lang="ko-KR" altLang="en-US" b="1" kern="12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27</a:t>
            </a:fld>
            <a:endParaRPr lang="en-US" altLang="ko-KR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704530" y="1196752"/>
          <a:ext cx="8784973" cy="5046946"/>
        </p:xfrm>
        <a:graphic>
          <a:graphicData uri="http://schemas.openxmlformats.org/drawingml/2006/table">
            <a:tbl>
              <a:tblPr/>
              <a:tblGrid>
                <a:gridCol w="792086"/>
                <a:gridCol w="1296144"/>
                <a:gridCol w="1224136"/>
                <a:gridCol w="1008112"/>
                <a:gridCol w="1080120"/>
                <a:gridCol w="1368152"/>
                <a:gridCol w="1224136"/>
                <a:gridCol w="792087"/>
              </a:tblGrid>
              <a:tr h="576064">
                <a:tc grid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진단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차원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긍정응답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비율</a:t>
                      </a:r>
                      <a:r>
                        <a:rPr lang="en-US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 (%)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평균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진단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차원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긍정응답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비율</a:t>
                      </a:r>
                      <a:r>
                        <a:rPr lang="en-US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 (%)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평균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67">
                <a:tc grid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간단한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건강성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진단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62.0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3.89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조직체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직분의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회복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53.1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3.77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67">
                <a:tc rowSpan="4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Times New Roman"/>
                        <a:ea typeface="맑은 고딕"/>
                        <a:cs typeface="Times New Roman"/>
                      </a:endParaRPr>
                    </a:p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공동체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 dirty="0" smtClean="0">
                          <a:latin typeface="Times New Roman"/>
                          <a:ea typeface="맑은 고딕"/>
                          <a:cs typeface="Times New Roman"/>
                        </a:rPr>
                        <a:t>참된</a:t>
                      </a:r>
                      <a:r>
                        <a:rPr lang="en-US" altLang="ko-KR" sz="1600" b="1" kern="100" dirty="0" smtClean="0">
                          <a:latin typeface="Times New Roman"/>
                          <a:ea typeface="맑은 고딕"/>
                          <a:cs typeface="Times New Roman"/>
                        </a:rPr>
                        <a:t> </a:t>
                      </a:r>
                      <a:r>
                        <a:rPr lang="ko-KR" sz="1600" b="1" kern="100" dirty="0" smtClean="0">
                          <a:latin typeface="Times New Roman"/>
                          <a:ea typeface="맑은 고딕"/>
                          <a:cs typeface="Times New Roman"/>
                        </a:rPr>
                        <a:t>예배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66.3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4.02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핵심원리에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기반한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운영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44.3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3.60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연합된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지체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45.4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3.63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Times New Roman"/>
                        <a:ea typeface="맑은 고딕"/>
                        <a:cs typeface="Times New Roman"/>
                      </a:endParaRPr>
                    </a:p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영향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요인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목회철학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63.0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3.93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건강한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자람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41.6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3.52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성도의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공유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53.8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3.79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섬김의</a:t>
                      </a:r>
                      <a:r>
                        <a:rPr lang="ko-KR" sz="1600" b="1" kern="10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>
                          <a:latin typeface="Times New Roman"/>
                          <a:ea typeface="맑은 고딕"/>
                          <a:cs typeface="Times New Roman"/>
                        </a:rPr>
                        <a:t>실천</a:t>
                      </a:r>
                      <a:endParaRPr lang="ko-KR" sz="16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48.1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3.63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수행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전략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45.6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3.66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867">
                <a:tc row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en-US" sz="1600" b="1" kern="100" dirty="0">
                        <a:latin typeface="Times New Roman"/>
                        <a:ea typeface="맑은 고딕"/>
                        <a:cs typeface="Times New Roman"/>
                      </a:endParaRPr>
                    </a:p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교회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조직체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목적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 err="1">
                          <a:latin typeface="Times New Roman"/>
                          <a:ea typeface="맑은 고딕"/>
                          <a:cs typeface="Times New Roman"/>
                        </a:rPr>
                        <a:t>충실성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44.8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3.63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교회의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열매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61.4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3.88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06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0">
                        <a:spcAft>
                          <a:spcPts val="0"/>
                        </a:spcAft>
                      </a:pP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세우는</a:t>
                      </a:r>
                      <a:r>
                        <a:rPr lang="ko-KR" sz="1600" b="1" kern="100" dirty="0">
                          <a:latin typeface="바탕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ko-KR" sz="1600" b="1" kern="100" dirty="0">
                          <a:latin typeface="Times New Roman"/>
                          <a:ea typeface="맑은 고딕"/>
                          <a:cs typeface="Times New Roman"/>
                        </a:rPr>
                        <a:t>리더십</a:t>
                      </a:r>
                      <a:endParaRPr lang="ko-KR" sz="16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48.2</a:t>
                      </a:r>
                      <a:endParaRPr lang="ko-KR" sz="1800" b="1" kern="10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latin typeface="Times New Roman"/>
                          <a:ea typeface="맑은 고딕"/>
                          <a:cs typeface="Times New Roman"/>
                        </a:rPr>
                        <a:t>3.69</a:t>
                      </a:r>
                      <a:endParaRPr lang="ko-KR" sz="1800" b="1" kern="100" dirty="0">
                        <a:latin typeface="바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600" kern="100">
                        <a:latin typeface="Times New Roman"/>
                        <a:ea typeface="맑은 고딕"/>
                        <a:cs typeface="Times New Roman"/>
                      </a:endParaRPr>
                    </a:p>
                  </a:txBody>
                  <a:tcPr marL="68555" marR="68555" marT="0" marB="0">
                    <a:lnL w="1905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sz="1600" kern="100">
                        <a:solidFill>
                          <a:srgbClr val="000000"/>
                        </a:solidFill>
                        <a:latin typeface="Times New Roman"/>
                        <a:ea typeface="맑은 고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endParaRPr lang="en-US" sz="1600" kern="100" dirty="0">
                        <a:solidFill>
                          <a:srgbClr val="000000"/>
                        </a:solidFill>
                        <a:latin typeface="Times New Roman"/>
                        <a:ea typeface="맑은 고딕"/>
                        <a:cs typeface="Times New Roman"/>
                      </a:endParaRPr>
                    </a:p>
                  </a:txBody>
                  <a:tcPr marL="68555" marR="685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kern="1200" dirty="0" smtClean="0">
                <a:latin typeface="맑은 고딕" pitchFamily="50" charset="-127"/>
                <a:ea typeface="맑은 고딕" pitchFamily="50" charset="-127"/>
              </a:rPr>
              <a:t>질문</a:t>
            </a:r>
            <a:r>
              <a:rPr lang="en-US" altLang="ko-KR" b="1" kern="1200" dirty="0" smtClean="0">
                <a:latin typeface="맑은 고딕" pitchFamily="50" charset="-127"/>
                <a:ea typeface="맑은 고딕" pitchFamily="50" charset="-127"/>
              </a:rPr>
              <a:t> </a:t>
            </a:r>
            <a:endParaRPr lang="ko-KR" altLang="en-US" b="1" kern="1200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50"/>
              </a:spcBef>
            </a:pPr>
            <a:r>
              <a:rPr lang="ko-KR" altLang="en-US" sz="2000" dirty="0" smtClean="0"/>
              <a:t>목회자로서 </a:t>
            </a:r>
            <a:r>
              <a:rPr lang="ko-KR" altLang="en-US" sz="2000" b="1" dirty="0" smtClean="0">
                <a:solidFill>
                  <a:srgbClr val="3333CC"/>
                </a:solidFill>
              </a:rPr>
              <a:t>건강한 교회</a:t>
            </a:r>
            <a:r>
              <a:rPr lang="ko-KR" altLang="en-US" sz="2000" dirty="0" smtClean="0"/>
              <a:t>에 대한 내용은 무엇입니까</a:t>
            </a:r>
            <a:r>
              <a:rPr lang="en-US" altLang="ko-KR" sz="20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핵심리더와 공유하고 있습니까</a:t>
            </a:r>
            <a:r>
              <a:rPr lang="en-US" altLang="ko-KR" sz="1800" dirty="0" smtClean="0"/>
              <a:t>?</a:t>
            </a:r>
          </a:p>
          <a:p>
            <a:pPr>
              <a:spcBef>
                <a:spcPts val="150"/>
              </a:spcBef>
            </a:pPr>
            <a:endParaRPr lang="en-US" altLang="ko-KR" sz="1800" dirty="0" smtClean="0"/>
          </a:p>
          <a:p>
            <a:pPr>
              <a:spcBef>
                <a:spcPts val="150"/>
              </a:spcBef>
            </a:pPr>
            <a:r>
              <a:rPr lang="ko-KR" altLang="en-US" sz="2000" dirty="0" smtClean="0"/>
              <a:t>우리교회의 </a:t>
            </a:r>
            <a:r>
              <a:rPr lang="ko-KR" altLang="en-US" sz="2000" b="1" dirty="0" smtClean="0">
                <a:solidFill>
                  <a:srgbClr val="3333CC"/>
                </a:solidFill>
              </a:rPr>
              <a:t>핵심원리</a:t>
            </a:r>
            <a:r>
              <a:rPr lang="ko-KR" altLang="en-US" sz="2000" dirty="0" smtClean="0"/>
              <a:t>는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무엇이 되어야 합니까</a:t>
            </a:r>
            <a:r>
              <a:rPr lang="en-US" altLang="ko-KR" sz="20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교회를 바르게 세우는데 도움이 되고 있습니까</a:t>
            </a:r>
            <a:r>
              <a:rPr lang="en-US" altLang="ko-KR" sz="1800" dirty="0" smtClean="0"/>
              <a:t>? </a:t>
            </a:r>
            <a:r>
              <a:rPr lang="ko-KR" altLang="en-US" sz="1800" dirty="0" smtClean="0"/>
              <a:t>어떻게 도움이 되도록 할 수 있습니까</a:t>
            </a:r>
            <a:r>
              <a:rPr lang="en-US" altLang="ko-KR" sz="18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잘 지킬 수 있습니까</a:t>
            </a:r>
            <a:r>
              <a:rPr lang="en-US" altLang="ko-KR" sz="1800" dirty="0" smtClean="0"/>
              <a:t>?</a:t>
            </a:r>
          </a:p>
          <a:p>
            <a:pPr>
              <a:spcBef>
                <a:spcPts val="150"/>
              </a:spcBef>
            </a:pPr>
            <a:endParaRPr lang="en-US" altLang="ko-KR" sz="1800" dirty="0" smtClean="0"/>
          </a:p>
          <a:p>
            <a:pPr>
              <a:spcBef>
                <a:spcPts val="150"/>
              </a:spcBef>
            </a:pPr>
            <a:r>
              <a:rPr lang="ko-KR" altLang="en-US" sz="2000" dirty="0" smtClean="0"/>
              <a:t>우리교회의 </a:t>
            </a:r>
            <a:r>
              <a:rPr lang="ko-KR" altLang="en-US" sz="2000" b="1" dirty="0" smtClean="0">
                <a:solidFill>
                  <a:srgbClr val="3333CC"/>
                </a:solidFill>
              </a:rPr>
              <a:t>비전</a:t>
            </a:r>
            <a:r>
              <a:rPr lang="ko-KR" altLang="en-US" sz="2000" dirty="0" smtClean="0"/>
              <a:t>은 무엇입니까</a:t>
            </a:r>
            <a:r>
              <a:rPr lang="en-US" altLang="ko-KR" sz="20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공유되어 있습니까</a:t>
            </a:r>
            <a:r>
              <a:rPr lang="en-US" altLang="ko-KR" sz="18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열정을 모으고 있습니까</a:t>
            </a:r>
            <a:r>
              <a:rPr lang="en-US" altLang="ko-KR" sz="18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참여와 헌신으로 이어집니까</a:t>
            </a:r>
            <a:r>
              <a:rPr lang="en-US" altLang="ko-KR" sz="1800" dirty="0" smtClean="0"/>
              <a:t>?</a:t>
            </a:r>
          </a:p>
          <a:p>
            <a:pPr lvl="1">
              <a:spcBef>
                <a:spcPts val="150"/>
              </a:spcBef>
            </a:pPr>
            <a:endParaRPr lang="en-US" altLang="ko-KR" sz="1600" dirty="0" smtClean="0"/>
          </a:p>
          <a:p>
            <a:pPr>
              <a:spcBef>
                <a:spcPts val="150"/>
              </a:spcBef>
            </a:pPr>
            <a:r>
              <a:rPr lang="ko-KR" altLang="en-US" sz="2000" b="1" dirty="0" smtClean="0">
                <a:solidFill>
                  <a:srgbClr val="3333CC"/>
                </a:solidFill>
              </a:rPr>
              <a:t>전략적 방향</a:t>
            </a:r>
            <a:r>
              <a:rPr lang="ko-KR" altLang="en-US" sz="2000" dirty="0" smtClean="0"/>
              <a:t>은 무엇입니까</a:t>
            </a:r>
            <a:r>
              <a:rPr lang="en-US" altLang="ko-KR" sz="20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내부의 강점과 약점은 무엇입니까</a:t>
            </a:r>
            <a:r>
              <a:rPr lang="en-US" altLang="ko-KR" sz="1800" dirty="0" smtClean="0"/>
              <a:t>?</a:t>
            </a:r>
          </a:p>
          <a:p>
            <a:pPr lvl="1">
              <a:spcBef>
                <a:spcPts val="150"/>
              </a:spcBef>
            </a:pPr>
            <a:r>
              <a:rPr lang="ko-KR" altLang="en-US" sz="1800" dirty="0" smtClean="0"/>
              <a:t>외부의 위협요인과 기회요인은 무엇입니까</a:t>
            </a:r>
            <a:r>
              <a:rPr lang="en-US" altLang="ko-KR" sz="1800" dirty="0" smtClean="0"/>
              <a:t>?</a:t>
            </a:r>
            <a:endParaRPr lang="ko-KR" altLang="en-US" sz="18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28</a:t>
            </a:fld>
            <a:endParaRPr lang="en-US" altLang="ko-K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교회와 기업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ko-KR" altLang="en-US" sz="2000" dirty="0" smtClean="0"/>
              <a:t>교회는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한국교회가 사회적 영향력을 나타내는 것은 어떤 영역인가</a:t>
            </a:r>
            <a:r>
              <a:rPr lang="en-US" altLang="ko-KR" sz="2000" dirty="0" smtClean="0"/>
              <a:t>?</a:t>
            </a:r>
          </a:p>
          <a:p>
            <a:pPr lvl="1" eaLnBrk="1" hangingPunct="1"/>
            <a:r>
              <a:rPr lang="ko-KR" altLang="en-US" sz="1800" dirty="0" smtClean="0"/>
              <a:t>교회교육</a:t>
            </a:r>
            <a:r>
              <a:rPr lang="en-US" altLang="ko-KR" sz="1800" dirty="0" smtClean="0"/>
              <a:t>? </a:t>
            </a:r>
          </a:p>
          <a:p>
            <a:pPr lvl="1" eaLnBrk="1" hangingPunct="1"/>
            <a:r>
              <a:rPr lang="ko-KR" altLang="en-US" sz="1800" dirty="0" smtClean="0"/>
              <a:t>리더십</a:t>
            </a:r>
            <a:r>
              <a:rPr lang="en-US" altLang="ko-KR" sz="1800" dirty="0" smtClean="0"/>
              <a:t>? </a:t>
            </a:r>
          </a:p>
          <a:p>
            <a:pPr lvl="1" eaLnBrk="1" hangingPunct="1"/>
            <a:r>
              <a:rPr lang="ko-KR" altLang="en-US" sz="1800" dirty="0" smtClean="0"/>
              <a:t>정직과 신뢰 등의 가치</a:t>
            </a:r>
            <a:r>
              <a:rPr lang="en-US" altLang="ko-KR" sz="1800" dirty="0" smtClean="0"/>
              <a:t>? </a:t>
            </a:r>
          </a:p>
          <a:p>
            <a:pPr lvl="1" eaLnBrk="1" hangingPunct="1"/>
            <a:r>
              <a:rPr lang="ko-KR" altLang="en-US" sz="1800" dirty="0" smtClean="0"/>
              <a:t>효과적인 정치제도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조직구조</a:t>
            </a:r>
            <a:r>
              <a:rPr lang="en-US" altLang="ko-KR" sz="1800" dirty="0" smtClean="0"/>
              <a:t>? </a:t>
            </a:r>
          </a:p>
          <a:p>
            <a:pPr eaLnBrk="1" hangingPunct="1"/>
            <a:endParaRPr lang="en-US" altLang="ko-KR" sz="2000" dirty="0" smtClean="0"/>
          </a:p>
          <a:p>
            <a:pPr eaLnBrk="1" hangingPunct="1"/>
            <a:r>
              <a:rPr lang="ko-KR" altLang="en-US" sz="2000" dirty="0" smtClean="0"/>
              <a:t>기업은</a:t>
            </a:r>
            <a:r>
              <a:rPr lang="en-US" altLang="ko-KR" sz="2000" dirty="0" smtClean="0"/>
              <a:t>…</a:t>
            </a:r>
          </a:p>
          <a:p>
            <a:pPr lvl="1" eaLnBrk="1" hangingPunct="1"/>
            <a:r>
              <a:rPr lang="ko-KR" altLang="en-US" dirty="0" smtClean="0"/>
              <a:t>최근 경영</a:t>
            </a:r>
            <a:r>
              <a:rPr lang="en-US" altLang="ko-KR" dirty="0" smtClean="0"/>
              <a:t>(</a:t>
            </a:r>
            <a:r>
              <a:rPr lang="ko-KR" altLang="en-US" dirty="0" smtClean="0"/>
              <a:t>학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에서의 변화를 반영하는 몇 가지 주제들</a:t>
            </a:r>
          </a:p>
          <a:p>
            <a:pPr lvl="2" eaLnBrk="1" hangingPunct="1"/>
            <a:r>
              <a:rPr lang="ko-KR" altLang="en-US" sz="2000" dirty="0" smtClean="0"/>
              <a:t>사랑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영혼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신뢰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가치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투명성</a:t>
            </a:r>
            <a:r>
              <a:rPr lang="en-US" altLang="ko-KR" sz="2000" dirty="0" smtClean="0"/>
              <a:t>; </a:t>
            </a:r>
            <a:r>
              <a:rPr lang="ko-KR" altLang="en-US" sz="2000" dirty="0" smtClean="0"/>
              <a:t>정의</a:t>
            </a:r>
            <a:r>
              <a:rPr lang="en-US" altLang="ko-KR" sz="2000" dirty="0" smtClean="0"/>
              <a:t>; </a:t>
            </a:r>
            <a:r>
              <a:rPr lang="ko-KR" altLang="en-US" sz="2000" dirty="0" smtClean="0"/>
              <a:t>섬김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책임</a:t>
            </a:r>
          </a:p>
          <a:p>
            <a:pPr lvl="1" eaLnBrk="1" hangingPunct="1"/>
            <a:r>
              <a:rPr lang="ko-KR" altLang="en-US" dirty="0" smtClean="0"/>
              <a:t>“우리보다 더 지혜로운 이 세대의 사람들”</a:t>
            </a:r>
          </a:p>
          <a:p>
            <a:pPr lvl="2" eaLnBrk="1" hangingPunct="1"/>
            <a:r>
              <a:rPr lang="ko-KR" altLang="en-US" sz="2000" dirty="0" smtClean="0"/>
              <a:t>“</a:t>
            </a:r>
            <a:r>
              <a:rPr lang="ko-KR" altLang="en-US" sz="2000" b="1" dirty="0" smtClean="0">
                <a:solidFill>
                  <a:srgbClr val="0000FF"/>
                </a:solidFill>
              </a:rPr>
              <a:t>이 세대의 아들들이 자기 시대에 있어서는 빛의 아들들보다 더 지혜로움이니라</a:t>
            </a:r>
            <a:r>
              <a:rPr lang="ko-KR" altLang="en-US" sz="2000" dirty="0" smtClean="0"/>
              <a:t>” 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눅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16:8)</a:t>
            </a: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3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5" name="그림 1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59563" y="1219200"/>
            <a:ext cx="3035300" cy="508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그림 3" descr="HBR2012Jan_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51625" y="1182688"/>
            <a:ext cx="3067050" cy="508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그림 15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51625" y="1187450"/>
            <a:ext cx="3114675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그림 5" descr="Kotler_Marketing 3.0.JPG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1625" y="1206500"/>
            <a:ext cx="3092450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그림 6" descr="Sisodia et al_Firms of endearment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08763" y="1196975"/>
            <a:ext cx="3173412" cy="508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그림 17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07175" y="1196975"/>
            <a:ext cx="3192463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직사각형 16"/>
          <p:cNvSpPr>
            <a:spLocks noChangeArrowheads="1"/>
          </p:cNvSpPr>
          <p:nvPr/>
        </p:nvSpPr>
        <p:spPr bwMode="auto">
          <a:xfrm>
            <a:off x="128588" y="1196975"/>
            <a:ext cx="6337300" cy="5111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pPr algn="ctr" eaLnBrk="1" latinLnBrk="1" hangingPunct="1"/>
            <a:endParaRPr lang="ko-KR" altLang="en-US" sz="1800"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최근</a:t>
            </a: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경영학에서의 화두</a:t>
            </a:r>
          </a:p>
        </p:txBody>
      </p:sp>
      <p:sp>
        <p:nvSpPr>
          <p:cNvPr id="11269" name="내용 개체 틀 2"/>
          <p:cNvSpPr>
            <a:spLocks noGrp="1"/>
          </p:cNvSpPr>
          <p:nvPr>
            <p:ph idx="1"/>
          </p:nvPr>
        </p:nvSpPr>
        <p:spPr>
          <a:xfrm>
            <a:off x="128588" y="1196975"/>
            <a:ext cx="6369050" cy="4929188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ko-KR" altLang="en-US" sz="2000" dirty="0" smtClean="0">
                <a:solidFill>
                  <a:srgbClr val="0000FF"/>
                </a:solidFill>
                <a:latin typeface="+mn-lt"/>
                <a:ea typeface="맑은 고딕" pitchFamily="50" charset="-127"/>
              </a:rPr>
              <a:t>영성</a:t>
            </a:r>
            <a:r>
              <a:rPr lang="en-US" altLang="ko-KR" sz="1800" b="0" dirty="0" smtClean="0">
                <a:latin typeface="+mn-lt"/>
                <a:ea typeface="맑은 고딕" pitchFamily="50" charset="-127"/>
              </a:rPr>
              <a:t>: Stanford </a:t>
            </a:r>
            <a:r>
              <a:rPr lang="ko-KR" altLang="en-US" sz="1800" b="0" dirty="0" smtClean="0">
                <a:latin typeface="+mn-lt"/>
                <a:ea typeface="맑은 고딕" pitchFamily="50" charset="-127"/>
              </a:rPr>
              <a:t>대학의 </a:t>
            </a:r>
            <a:r>
              <a:rPr lang="en-US" altLang="ko-KR" sz="1800" b="0" dirty="0" smtClean="0">
                <a:latin typeface="+mn-lt"/>
                <a:ea typeface="맑은 고딕" pitchFamily="50" charset="-127"/>
              </a:rPr>
              <a:t>Jeffrey </a:t>
            </a:r>
            <a:r>
              <a:rPr lang="en-US" altLang="ko-KR" sz="1800" b="0" dirty="0" err="1" smtClean="0">
                <a:latin typeface="+mn-lt"/>
                <a:ea typeface="맑은 고딕" pitchFamily="50" charset="-127"/>
              </a:rPr>
              <a:t>Pfeffer</a:t>
            </a:r>
            <a:endParaRPr lang="en-US" altLang="ko-KR" sz="1800" b="0" dirty="0" smtClean="0">
              <a:latin typeface="+mn-lt"/>
              <a:ea typeface="맑은 고딕" pitchFamily="50" charset="-127"/>
            </a:endParaRP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Business and the Spirit (2003)</a:t>
            </a:r>
          </a:p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ko-KR" altLang="en-US" sz="2000" dirty="0" smtClean="0">
                <a:solidFill>
                  <a:srgbClr val="0000FF"/>
                </a:solidFill>
                <a:latin typeface="+mn-lt"/>
                <a:ea typeface="맑은 고딕" pitchFamily="50" charset="-127"/>
              </a:rPr>
              <a:t>행복</a:t>
            </a:r>
            <a:r>
              <a:rPr lang="en-US" altLang="ko-KR" sz="1800" b="0" dirty="0" smtClean="0">
                <a:latin typeface="+mn-lt"/>
                <a:ea typeface="맑은 고딕" pitchFamily="50" charset="-127"/>
              </a:rPr>
              <a:t>: Harvard Business Review </a:t>
            </a:r>
            <a:r>
              <a:rPr lang="en-US" altLang="ko-KR" sz="1600" b="0" dirty="0" smtClean="0">
                <a:latin typeface="+mn-lt"/>
                <a:ea typeface="맑은 고딕" pitchFamily="50" charset="-127"/>
              </a:rPr>
              <a:t>2012</a:t>
            </a:r>
            <a:r>
              <a:rPr lang="ko-KR" altLang="en-US" sz="1600" b="0" dirty="0" smtClean="0">
                <a:latin typeface="+mn-lt"/>
                <a:ea typeface="맑은 고딕" pitchFamily="50" charset="-127"/>
              </a:rPr>
              <a:t>년 </a:t>
            </a:r>
            <a:r>
              <a:rPr lang="en-US" altLang="ko-KR" sz="1600" b="0" dirty="0" smtClean="0">
                <a:latin typeface="+mn-lt"/>
                <a:ea typeface="맑은 고딕" pitchFamily="50" charset="-127"/>
              </a:rPr>
              <a:t>1</a:t>
            </a:r>
            <a:r>
              <a:rPr lang="ko-KR" altLang="en-US" sz="1600" b="0" dirty="0" smtClean="0">
                <a:latin typeface="+mn-lt"/>
                <a:ea typeface="맑은 고딕" pitchFamily="50" charset="-127"/>
              </a:rPr>
              <a:t>월호의 표지 타이틀</a:t>
            </a:r>
            <a:endParaRPr lang="en-US" altLang="ko-KR" sz="1600" b="0" dirty="0" smtClean="0">
              <a:latin typeface="+mn-lt"/>
              <a:ea typeface="맑은 고딕" pitchFamily="50" charset="-127"/>
            </a:endParaRP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‘Happiness’ (Fox, 2012)</a:t>
            </a:r>
          </a:p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ko-KR" altLang="en-US" sz="2000" dirty="0" smtClean="0">
                <a:solidFill>
                  <a:srgbClr val="0000FF"/>
                </a:solidFill>
                <a:latin typeface="+mn-lt"/>
                <a:ea typeface="맑은 고딕" pitchFamily="50" charset="-127"/>
              </a:rPr>
              <a:t>공유가치</a:t>
            </a:r>
            <a:r>
              <a:rPr lang="en-US" altLang="ko-KR" sz="1800" b="0" dirty="0" smtClean="0">
                <a:latin typeface="+mn-lt"/>
                <a:ea typeface="맑은 고딕" pitchFamily="50" charset="-127"/>
              </a:rPr>
              <a:t>: Harvard </a:t>
            </a:r>
            <a:r>
              <a:rPr lang="ko-KR" altLang="en-US" sz="1600" b="0" dirty="0" smtClean="0">
                <a:latin typeface="+mn-lt"/>
                <a:ea typeface="맑은 고딕" pitchFamily="50" charset="-127"/>
              </a:rPr>
              <a:t>대학의 전략담당 교수 </a:t>
            </a:r>
            <a:r>
              <a:rPr lang="en-US" altLang="ko-KR" sz="1800" b="0" dirty="0" smtClean="0">
                <a:latin typeface="+mn-lt"/>
                <a:ea typeface="맑은 고딕" pitchFamily="50" charset="-127"/>
              </a:rPr>
              <a:t>Michael Porter</a:t>
            </a: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Creating Shared Value (CSV) (Porter &amp; Kramer, 2011)</a:t>
            </a:r>
          </a:p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ko-KR" altLang="en-US" sz="2000" dirty="0" smtClean="0">
                <a:solidFill>
                  <a:srgbClr val="0000FF"/>
                </a:solidFill>
                <a:latin typeface="+mn-lt"/>
                <a:ea typeface="맑은 고딕" pitchFamily="50" charset="-127"/>
                <a:sym typeface="Wingdings" pitchFamily="2" charset="2"/>
              </a:rPr>
              <a:t>영혼</a:t>
            </a:r>
            <a:r>
              <a:rPr lang="en-US" altLang="ko-KR" sz="1800" b="0" dirty="0" smtClean="0">
                <a:latin typeface="+mn-lt"/>
                <a:ea typeface="맑은 고딕" pitchFamily="50" charset="-127"/>
                <a:sym typeface="Wingdings" pitchFamily="2" charset="2"/>
              </a:rPr>
              <a:t>: </a:t>
            </a:r>
            <a:r>
              <a:rPr lang="ko-KR" altLang="en-US" sz="1600" b="0" dirty="0" smtClean="0">
                <a:latin typeface="+mn-lt"/>
                <a:ea typeface="맑은 고딕" pitchFamily="50" charset="-127"/>
                <a:sym typeface="Wingdings" pitchFamily="2" charset="2"/>
              </a:rPr>
              <a:t>마케팅의 구루 </a:t>
            </a:r>
            <a:r>
              <a:rPr lang="en-US" altLang="ko-KR" sz="1800" b="0" dirty="0" smtClean="0">
                <a:latin typeface="+mn-lt"/>
                <a:ea typeface="맑은 고딕" pitchFamily="50" charset="-127"/>
                <a:sym typeface="Wingdings" pitchFamily="2" charset="2"/>
              </a:rPr>
              <a:t>Philip </a:t>
            </a:r>
            <a:r>
              <a:rPr lang="en-US" altLang="ko-KR" sz="1800" b="0" dirty="0" err="1" smtClean="0">
                <a:latin typeface="+mn-lt"/>
                <a:ea typeface="맑은 고딕" pitchFamily="50" charset="-127"/>
                <a:sym typeface="Wingdings" pitchFamily="2" charset="2"/>
              </a:rPr>
              <a:t>Kotler</a:t>
            </a:r>
            <a:endParaRPr lang="en-US" altLang="ko-KR" sz="1800" b="0" dirty="0" smtClean="0">
              <a:latin typeface="+mn-lt"/>
              <a:ea typeface="맑은 고딕" pitchFamily="50" charset="-127"/>
              <a:sym typeface="Wingdings" pitchFamily="2" charset="2"/>
            </a:endParaRP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Marketing 3.0: From Products to Customers to the Human Spirit (</a:t>
            </a:r>
            <a:r>
              <a:rPr lang="en-US" altLang="ko-KR" sz="1800" i="1" dirty="0" err="1" smtClean="0">
                <a:latin typeface="+mn-lt"/>
                <a:ea typeface="맑은 고딕" pitchFamily="50" charset="-127"/>
                <a:sym typeface="Wingdings" pitchFamily="2" charset="2"/>
              </a:rPr>
              <a:t>Kotler</a:t>
            </a: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 et al., 2010)</a:t>
            </a:r>
          </a:p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ko-KR" altLang="en-US" sz="2000" dirty="0" smtClean="0">
                <a:solidFill>
                  <a:srgbClr val="0000FF"/>
                </a:solidFill>
                <a:latin typeface="+mn-lt"/>
                <a:ea typeface="맑은 고딕" pitchFamily="50" charset="-127"/>
                <a:sym typeface="Wingdings" pitchFamily="2" charset="2"/>
              </a:rPr>
              <a:t>사랑</a:t>
            </a:r>
            <a:r>
              <a:rPr lang="en-US" altLang="ko-KR" sz="1800" b="0" dirty="0" smtClean="0">
                <a:latin typeface="+mn-lt"/>
                <a:ea typeface="맑은 고딕" pitchFamily="50" charset="-127"/>
                <a:sym typeface="Wingdings" pitchFamily="2" charset="2"/>
              </a:rPr>
              <a:t>: </a:t>
            </a:r>
            <a:r>
              <a:rPr lang="en-US" altLang="ko-KR" sz="1800" b="0" dirty="0" err="1" smtClean="0">
                <a:latin typeface="+mn-lt"/>
                <a:ea typeface="맑은 고딕" pitchFamily="50" charset="-127"/>
                <a:sym typeface="Wingdings" pitchFamily="2" charset="2"/>
              </a:rPr>
              <a:t>Sisodia</a:t>
            </a:r>
            <a:r>
              <a:rPr lang="en-US" altLang="ko-KR" sz="1800" b="0" dirty="0" smtClean="0">
                <a:latin typeface="+mn-lt"/>
                <a:ea typeface="맑은 고딕" pitchFamily="50" charset="-127"/>
                <a:sym typeface="Wingdings" pitchFamily="2" charset="2"/>
              </a:rPr>
              <a:t> et al.</a:t>
            </a:r>
            <a:r>
              <a:rPr lang="ko-KR" altLang="en-US" sz="1800" b="0" dirty="0" smtClean="0">
                <a:latin typeface="+mn-lt"/>
                <a:ea typeface="맑은 고딕" pitchFamily="50" charset="-127"/>
                <a:sym typeface="Wingdings" pitchFamily="2" charset="2"/>
              </a:rPr>
              <a:t>의 저서</a:t>
            </a:r>
            <a:endParaRPr lang="en-US" altLang="ko-KR" sz="1800" b="0" dirty="0" smtClean="0">
              <a:latin typeface="+mn-lt"/>
              <a:ea typeface="맑은 고딕" pitchFamily="50" charset="-127"/>
              <a:sym typeface="Wingdings" pitchFamily="2" charset="2"/>
            </a:endParaRP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Firms of Endearment </a:t>
            </a:r>
            <a:r>
              <a:rPr lang="en-US" altLang="ko-KR" sz="1600" i="1" dirty="0" smtClean="0">
                <a:latin typeface="+mn-lt"/>
                <a:ea typeface="맑은 고딕" pitchFamily="50" charset="-127"/>
                <a:sym typeface="Wingdings" pitchFamily="2" charset="2"/>
              </a:rPr>
              <a:t>(</a:t>
            </a:r>
            <a:r>
              <a:rPr lang="ko-KR" altLang="en-US" sz="1600" i="1" dirty="0" smtClean="0">
                <a:latin typeface="+mn-lt"/>
                <a:ea typeface="맑은 고딕" pitchFamily="50" charset="-127"/>
                <a:sym typeface="Wingdings" pitchFamily="2" charset="2"/>
              </a:rPr>
              <a:t>위대한 기업을 넘어 사랑 받는 기업으로</a:t>
            </a:r>
            <a:r>
              <a:rPr lang="en-US" altLang="ko-KR" sz="1600" i="1" dirty="0" smtClean="0">
                <a:latin typeface="+mn-lt"/>
                <a:ea typeface="맑은 고딕" pitchFamily="50" charset="-127"/>
                <a:sym typeface="Wingdings" pitchFamily="2" charset="2"/>
              </a:rPr>
              <a:t>) (2007)</a:t>
            </a:r>
          </a:p>
          <a:p>
            <a:pPr>
              <a:spcBef>
                <a:spcPct val="0"/>
              </a:spcBef>
              <a:spcAft>
                <a:spcPts val="300"/>
              </a:spcAft>
            </a:pPr>
            <a:r>
              <a:rPr lang="ko-KR" altLang="en-US" sz="2000" dirty="0" smtClean="0">
                <a:solidFill>
                  <a:srgbClr val="0000FF"/>
                </a:solidFill>
                <a:latin typeface="+mn-lt"/>
                <a:ea typeface="맑은 고딕" pitchFamily="50" charset="-127"/>
                <a:sym typeface="Wingdings" pitchFamily="2" charset="2"/>
              </a:rPr>
              <a:t>공동체</a:t>
            </a:r>
            <a:r>
              <a:rPr lang="en-US" altLang="ko-KR" sz="1800" b="0" dirty="0" smtClean="0">
                <a:latin typeface="+mn-lt"/>
                <a:ea typeface="맑은 고딕" pitchFamily="50" charset="-127"/>
                <a:sym typeface="Wingdings" pitchFamily="2" charset="2"/>
              </a:rPr>
              <a:t>: </a:t>
            </a:r>
            <a:r>
              <a:rPr lang="ko-KR" altLang="en-US" sz="1600" b="0" dirty="0" smtClean="0">
                <a:latin typeface="+mn-lt"/>
                <a:ea typeface="맑은 고딕" pitchFamily="50" charset="-127"/>
                <a:sym typeface="Wingdings" pitchFamily="2" charset="2"/>
              </a:rPr>
              <a:t>기업은 공동체</a:t>
            </a:r>
            <a:endParaRPr lang="en-US" altLang="ko-KR" sz="1600" b="0" dirty="0" smtClean="0">
              <a:latin typeface="+mn-lt"/>
              <a:ea typeface="맑은 고딕" pitchFamily="50" charset="-127"/>
              <a:sym typeface="Wingdings" pitchFamily="2" charset="2"/>
            </a:endParaRPr>
          </a:p>
          <a:p>
            <a:pPr lvl="1">
              <a:spcBef>
                <a:spcPct val="0"/>
              </a:spcBef>
              <a:spcAft>
                <a:spcPts val="300"/>
              </a:spcAft>
            </a:pP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The Firm as a Collaborative Community (</a:t>
            </a:r>
            <a:r>
              <a:rPr lang="en-US" altLang="ko-KR" sz="1800" i="1" dirty="0" err="1" smtClean="0">
                <a:latin typeface="+mn-lt"/>
                <a:ea typeface="맑은 고딕" pitchFamily="50" charset="-127"/>
                <a:sym typeface="Wingdings" pitchFamily="2" charset="2"/>
              </a:rPr>
              <a:t>Heckscher</a:t>
            </a:r>
            <a:r>
              <a:rPr lang="en-US" altLang="ko-KR" sz="1800" i="1" dirty="0" smtClean="0">
                <a:latin typeface="+mn-lt"/>
                <a:ea typeface="맑은 고딕" pitchFamily="50" charset="-127"/>
                <a:sym typeface="Wingdings" pitchFamily="2" charset="2"/>
              </a:rPr>
              <a:t> &amp; Adler, 2006)</a:t>
            </a:r>
          </a:p>
          <a:p>
            <a:pPr lvl="1">
              <a:spcBef>
                <a:spcPct val="0"/>
              </a:spcBef>
              <a:spcAft>
                <a:spcPts val="300"/>
              </a:spcAft>
            </a:pPr>
            <a:endParaRPr lang="ko-KR" altLang="en-US" sz="1800" b="1" i="1" dirty="0" smtClean="0">
              <a:solidFill>
                <a:srgbClr val="0000FF"/>
              </a:solidFill>
              <a:latin typeface="+mn-lt"/>
              <a:ea typeface="맑은 고딕" pitchFamily="50" charset="-127"/>
              <a:sym typeface="Wingdings" pitchFamily="2" charset="2"/>
            </a:endParaRPr>
          </a:p>
        </p:txBody>
      </p:sp>
      <p:sp>
        <p:nvSpPr>
          <p:cNvPr id="12" name="슬라이드 번호 개체 틀 7"/>
          <p:cNvSpPr>
            <a:spLocks noGrp="1"/>
          </p:cNvSpPr>
          <p:nvPr>
            <p:ph type="sldNum" sz="quarter" idx="10"/>
          </p:nvPr>
        </p:nvSpPr>
        <p:spPr>
          <a:xfrm>
            <a:off x="8953500" y="6453188"/>
            <a:ext cx="642938" cy="404812"/>
          </a:xfrm>
        </p:spPr>
        <p:txBody>
          <a:bodyPr/>
          <a:lstStyle/>
          <a:p>
            <a:fld id="{DA8B3640-4119-4445-8F9C-B5E3C54F4202}" type="slidenum">
              <a:rPr lang="en-US" altLang="ko-KR" smtClean="0"/>
              <a:pPr/>
              <a:t>4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2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2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12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12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2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12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12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12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auto">
          <a:xfrm>
            <a:off x="632520" y="3501008"/>
            <a:ext cx="3744416" cy="122413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예배에 대한 이미지 검색결과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29064" y="1124744"/>
            <a:ext cx="3744416" cy="2160240"/>
          </a:xfrm>
          <a:prstGeom prst="rect">
            <a:avLst/>
          </a:prstGeom>
          <a:noFill/>
        </p:spPr>
      </p:pic>
      <p:pic>
        <p:nvPicPr>
          <p:cNvPr id="4" name="그림 1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024" y="1124744"/>
            <a:ext cx="3744912" cy="215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내용 개체 틀 1"/>
          <p:cNvSpPr>
            <a:spLocks noGrp="1"/>
          </p:cNvSpPr>
          <p:nvPr>
            <p:ph idx="1"/>
          </p:nvPr>
        </p:nvSpPr>
        <p:spPr>
          <a:xfrm>
            <a:off x="704528" y="5013176"/>
            <a:ext cx="8589963" cy="1112986"/>
          </a:xfrm>
        </p:spPr>
        <p:txBody>
          <a:bodyPr/>
          <a:lstStyle/>
          <a:p>
            <a:r>
              <a:rPr lang="ko-KR" altLang="en-US" sz="1800" dirty="0" smtClean="0"/>
              <a:t>전체의 유기적 통일체를 위해 개인들이 필요</a:t>
            </a:r>
            <a:endParaRPr lang="en-US" altLang="ko-KR" sz="1800" dirty="0" smtClean="0"/>
          </a:p>
          <a:p>
            <a:r>
              <a:rPr lang="ko-KR" altLang="en-US" sz="1800" dirty="0" smtClean="0"/>
              <a:t>개인에게는 환원되지 않는 새로운 속성의 창출</a:t>
            </a:r>
            <a:endParaRPr lang="en-US" altLang="ko-KR" sz="1800" dirty="0" smtClean="0"/>
          </a:p>
          <a:p>
            <a:r>
              <a:rPr lang="ko-KR" altLang="en-US" sz="1800" dirty="0" smtClean="0"/>
              <a:t>전체를 지배하는 법칙이 개인들을 지배하는 법칙을 통제</a:t>
            </a:r>
            <a:endParaRPr lang="ko-KR" altLang="en-US" sz="1800" dirty="0"/>
          </a:p>
        </p:txBody>
      </p:sp>
      <p:sp>
        <p:nvSpPr>
          <p:cNvPr id="6" name="내용 개체 틀 1"/>
          <p:cNvSpPr txBox="1">
            <a:spLocks/>
          </p:cNvSpPr>
          <p:nvPr/>
        </p:nvSpPr>
        <p:spPr bwMode="auto">
          <a:xfrm>
            <a:off x="632520" y="3501008"/>
            <a:ext cx="3744417" cy="1112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lvl="0" indent="-357188" latinLnBrk="1">
              <a:spcBef>
                <a:spcPct val="20000"/>
              </a:spcBef>
              <a:buClr>
                <a:schemeClr val="tx1"/>
              </a:buClr>
              <a:buSzPct val="65000"/>
              <a:buFont typeface="Wingdings 2" pitchFamily="18" charset="2"/>
              <a:buChar char="¢"/>
              <a:defRPr/>
            </a:pPr>
            <a:r>
              <a:rPr lang="ko-KR" altLang="en-US" kern="0" dirty="0" smtClean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사람들이 만든 제도</a:t>
            </a:r>
            <a:endParaRPr lang="en-US" altLang="ko-KR" kern="0" dirty="0" smtClean="0">
              <a:latin typeface="Times New Roman" panose="02020603050405020304" pitchFamily="18" charset="0"/>
              <a:ea typeface="맑은 고딕" pitchFamily="50" charset="-127"/>
              <a:cs typeface="Times New Roman" panose="02020603050405020304" pitchFamily="18" charset="0"/>
            </a:endParaRPr>
          </a:p>
          <a:p>
            <a:pPr marL="357188" lvl="0" indent="-357188" latinLnBrk="1">
              <a:spcBef>
                <a:spcPct val="20000"/>
              </a:spcBef>
              <a:buClr>
                <a:schemeClr val="tx1"/>
              </a:buClr>
              <a:buSzPct val="65000"/>
              <a:buFont typeface="Wingdings 2" pitchFamily="18" charset="2"/>
              <a:buChar char="¢"/>
              <a:defRPr/>
            </a:pPr>
            <a:r>
              <a:rPr lang="ko-KR" altLang="en-US" kern="0" dirty="0" smtClean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개인과 제도의 상호적 관계</a:t>
            </a:r>
            <a:endParaRPr lang="en-US" altLang="ko-KR" kern="0" dirty="0" smtClean="0">
              <a:latin typeface="Times New Roman" panose="02020603050405020304" pitchFamily="18" charset="0"/>
              <a:ea typeface="맑은 고딕" pitchFamily="50" charset="-127"/>
              <a:cs typeface="Times New Roman" panose="02020603050405020304" pitchFamily="18" charset="0"/>
            </a:endParaRPr>
          </a:p>
          <a:p>
            <a:pPr marL="357188" lvl="0" indent="-357188" latinLnBrk="1">
              <a:spcBef>
                <a:spcPct val="20000"/>
              </a:spcBef>
              <a:buClr>
                <a:schemeClr val="tx1"/>
              </a:buClr>
              <a:buSzPct val="65000"/>
              <a:buFont typeface="Wingdings 2" pitchFamily="18" charset="2"/>
              <a:buChar char="¢"/>
              <a:defRPr/>
            </a:pPr>
            <a:r>
              <a:rPr lang="ko-KR" altLang="en-US" kern="0" dirty="0" smtClean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목적과 수단</a:t>
            </a:r>
            <a:endParaRPr lang="en-US" altLang="ko-KR" kern="0" dirty="0" smtClean="0">
              <a:latin typeface="Times New Roman" panose="02020603050405020304" pitchFamily="18" charset="0"/>
              <a:ea typeface="맑은 고딕" pitchFamily="50" charset="-127"/>
              <a:cs typeface="Times New Roman" panose="02020603050405020304" pitchFamily="18" charset="0"/>
            </a:endParaRPr>
          </a:p>
        </p:txBody>
      </p:sp>
      <p:sp>
        <p:nvSpPr>
          <p:cNvPr id="7" name="내용 개체 틀 1"/>
          <p:cNvSpPr txBox="1">
            <a:spLocks/>
          </p:cNvSpPr>
          <p:nvPr/>
        </p:nvSpPr>
        <p:spPr bwMode="auto">
          <a:xfrm>
            <a:off x="5529063" y="3501008"/>
            <a:ext cx="3744417" cy="1112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57188" marR="0" lvl="0" indent="-357188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 2" pitchFamily="18" charset="2"/>
              <a:buChar char="¢"/>
              <a:tabLst/>
              <a:defRPr/>
            </a:pPr>
            <a:r>
              <a:rPr kumimoji="1" lang="ko-KR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하나님이 사람을 </a:t>
            </a:r>
            <a:r>
              <a:rPr lang="ko-KR" altLang="en-US" kern="0" dirty="0" smtClean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통해 </a:t>
            </a:r>
            <a:r>
              <a:rPr kumimoji="1" lang="ko-KR" alt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만든 제도</a:t>
            </a:r>
            <a:endParaRPr kumimoji="1" lang="en-US" altLang="ko-KR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맑은 고딕" pitchFamily="50" charset="-127"/>
              <a:cs typeface="Times New Roman" panose="02020603050405020304" pitchFamily="18" charset="0"/>
            </a:endParaRPr>
          </a:p>
          <a:p>
            <a:pPr marL="357188" marR="0" lvl="0" indent="-357188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 2" pitchFamily="18" charset="2"/>
              <a:buChar char="¢"/>
              <a:tabLst/>
              <a:defRPr/>
            </a:pPr>
            <a:r>
              <a:rPr lang="ko-KR" altLang="en-US" kern="0" dirty="0" smtClean="0"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하나님의 통치와 머리 되심</a:t>
            </a:r>
            <a:endParaRPr lang="en-US" altLang="ko-KR" kern="0" dirty="0" smtClean="0">
              <a:latin typeface="Times New Roman" panose="02020603050405020304" pitchFamily="18" charset="0"/>
              <a:ea typeface="맑은 고딕" pitchFamily="50" charset="-127"/>
              <a:cs typeface="Times New Roman" panose="02020603050405020304" pitchFamily="18" charset="0"/>
            </a:endParaRPr>
          </a:p>
          <a:p>
            <a:pPr marL="357188" marR="0" lvl="0" indent="-357188" algn="l" defTabSz="914400" rtl="0" eaLnBrk="0" fontAlgn="base" latinLnBrk="1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 2" pitchFamily="18" charset="2"/>
              <a:buChar char="¢"/>
              <a:tabLst/>
              <a:defRPr/>
            </a:pPr>
            <a:r>
              <a:rPr kumimoji="1" lang="en-US" altLang="ko-KR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Share in, share</a:t>
            </a:r>
            <a:r>
              <a:rPr kumimoji="1" lang="en-US" altLang="ko-KR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맑은 고딕" pitchFamily="50" charset="-127"/>
                <a:cs typeface="Times New Roman" panose="02020603050405020304" pitchFamily="18" charset="0"/>
              </a:rPr>
              <a:t> with, share out</a:t>
            </a:r>
            <a:endParaRPr kumimoji="1" lang="ko-KR" altLang="en-US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맑은 고딕" pitchFamily="50" charset="-127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 bwMode="auto">
          <a:xfrm>
            <a:off x="632520" y="4941168"/>
            <a:ext cx="8640960" cy="1296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0" name="직사각형 9"/>
          <p:cNvSpPr/>
          <p:nvPr/>
        </p:nvSpPr>
        <p:spPr bwMode="auto">
          <a:xfrm>
            <a:off x="5529064" y="3501008"/>
            <a:ext cx="3744416" cy="122413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제목 1"/>
          <p:cNvSpPr txBox="1">
            <a:spLocks/>
          </p:cNvSpPr>
          <p:nvPr/>
        </p:nvSpPr>
        <p:spPr bwMode="auto">
          <a:xfrm>
            <a:off x="704850" y="188913"/>
            <a:ext cx="8856663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1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r>
              <a:rPr lang="ko-KR" altLang="en-US" sz="3200" b="1" dirty="0" smtClean="0">
                <a:latin typeface="맑은 고딕" pitchFamily="50" charset="-127"/>
                <a:ea typeface="맑은 고딕" pitchFamily="50" charset="-127"/>
                <a:cs typeface="+mj-cs"/>
              </a:rPr>
              <a:t>일반조직과 교회조직</a:t>
            </a:r>
          </a:p>
        </p:txBody>
      </p:sp>
      <p:sp>
        <p:nvSpPr>
          <p:cNvPr id="12" name="슬라이드 번호 개체 틀 7"/>
          <p:cNvSpPr txBox="1">
            <a:spLocks/>
          </p:cNvSpPr>
          <p:nvPr/>
        </p:nvSpPr>
        <p:spPr>
          <a:xfrm>
            <a:off x="8953500" y="6453188"/>
            <a:ext cx="642938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eaLnBrk="1" latinLnBrk="1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fld id="{DA8B3640-4119-4445-8F9C-B5E3C54F4202}" type="slidenum">
              <a:rPr kumimoji="0" lang="en-US" altLang="ko-KR" sz="1400" i="1" smtClean="0">
                <a:latin typeface="Times New Roman" pitchFamily="18" charset="0"/>
              </a:rPr>
              <a:pPr marL="0" marR="0" lvl="0" indent="0" algn="r" defTabSz="914400" eaLnBrk="1" latinLnBrk="1" hangingPunct="1">
                <a:lnSpc>
                  <a:spcPct val="100000"/>
                </a:lnSpc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400" i="1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b="1" kern="1200" dirty="0" smtClean="0">
                <a:latin typeface="맑은 고딕" pitchFamily="50" charset="-127"/>
                <a:ea typeface="맑은 고딕" pitchFamily="50" charset="-127"/>
              </a:rPr>
              <a:t>교회의 현실은</a:t>
            </a:r>
            <a:r>
              <a:rPr lang="en-US" altLang="ko-KR" b="1" kern="1200" dirty="0" smtClean="0">
                <a:latin typeface="맑은 고딕" pitchFamily="50" charset="-127"/>
                <a:ea typeface="맑은 고딕" pitchFamily="50" charset="-127"/>
              </a:rPr>
              <a:t>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dirty="0" smtClean="0"/>
              <a:t>“</a:t>
            </a:r>
            <a:r>
              <a:rPr lang="ko-KR" altLang="en-US" b="1" dirty="0" smtClean="0">
                <a:solidFill>
                  <a:srgbClr val="0000FF"/>
                </a:solidFill>
              </a:rPr>
              <a:t>은혜</a:t>
            </a:r>
            <a:r>
              <a:rPr lang="ko-KR" altLang="en-US" dirty="0" smtClean="0"/>
              <a:t>”라는 이름으로</a:t>
            </a:r>
          </a:p>
          <a:p>
            <a:pPr lvl="1" eaLnBrk="1" hangingPunct="1"/>
            <a:r>
              <a:rPr lang="en-US" altLang="ko-KR" dirty="0" smtClean="0"/>
              <a:t>“</a:t>
            </a:r>
            <a:r>
              <a:rPr lang="ko-KR" altLang="en-US" dirty="0" smtClean="0"/>
              <a:t>은혜롭게 합시다</a:t>
            </a:r>
            <a:r>
              <a:rPr lang="en-US" altLang="ko-KR" dirty="0" smtClean="0"/>
              <a:t>”</a:t>
            </a:r>
          </a:p>
          <a:p>
            <a:pPr lvl="1" eaLnBrk="1" hangingPunct="1"/>
            <a:r>
              <a:rPr lang="en-US" altLang="ko-KR" dirty="0" smtClean="0"/>
              <a:t>“</a:t>
            </a:r>
            <a:r>
              <a:rPr lang="ko-KR" altLang="en-US" dirty="0" smtClean="0"/>
              <a:t>은혜 받았습니다</a:t>
            </a:r>
            <a:r>
              <a:rPr lang="en-US" altLang="ko-KR" dirty="0" smtClean="0"/>
              <a:t>”</a:t>
            </a:r>
            <a:endParaRPr lang="ko-KR" altLang="en-US" dirty="0" smtClean="0"/>
          </a:p>
          <a:p>
            <a:pPr eaLnBrk="1" hangingPunct="1"/>
            <a:endParaRPr lang="ko-KR" altLang="en-US" dirty="0" smtClean="0"/>
          </a:p>
          <a:p>
            <a:pPr eaLnBrk="1" hangingPunct="1"/>
            <a:r>
              <a:rPr lang="ko-KR" altLang="en-US" dirty="0" smtClean="0"/>
              <a:t>“</a:t>
            </a:r>
            <a:r>
              <a:rPr lang="ko-KR" altLang="en-US" b="1" dirty="0" smtClean="0">
                <a:solidFill>
                  <a:srgbClr val="0000FF"/>
                </a:solidFill>
              </a:rPr>
              <a:t>성직자</a:t>
            </a:r>
            <a:r>
              <a:rPr lang="ko-KR" altLang="en-US" dirty="0" smtClean="0"/>
              <a:t>”라는 명분으로 </a:t>
            </a:r>
          </a:p>
          <a:p>
            <a:pPr lvl="1" eaLnBrk="1" hangingPunct="1"/>
            <a:r>
              <a:rPr lang="ko-KR" altLang="en-US" dirty="0" smtClean="0"/>
              <a:t>축구 하다 다친 목사</a:t>
            </a:r>
            <a:r>
              <a:rPr lang="en-US" altLang="ko-KR" dirty="0" smtClean="0"/>
              <a:t>; </a:t>
            </a:r>
            <a:r>
              <a:rPr lang="ko-KR" altLang="en-US" dirty="0" smtClean="0"/>
              <a:t>루터의 재발견</a:t>
            </a:r>
            <a:endParaRPr lang="en-US" altLang="ko-KR" dirty="0" smtClean="0"/>
          </a:p>
          <a:p>
            <a:pPr lvl="1" eaLnBrk="1" hangingPunct="1"/>
            <a:r>
              <a:rPr lang="ko-KR" altLang="en-US" sz="1800" dirty="0" smtClean="0"/>
              <a:t>목사가 </a:t>
            </a:r>
            <a:r>
              <a:rPr lang="ko-KR" altLang="en-US" sz="1800" b="1" dirty="0" smtClean="0">
                <a:solidFill>
                  <a:srgbClr val="0000FF"/>
                </a:solidFill>
              </a:rPr>
              <a:t>문제</a:t>
            </a:r>
            <a:r>
              <a:rPr lang="ko-KR" altLang="en-US" sz="1800" dirty="0" smtClean="0"/>
              <a:t>이고 목사가 </a:t>
            </a:r>
            <a:r>
              <a:rPr lang="ko-KR" altLang="en-US" sz="1800" b="1" dirty="0" smtClean="0">
                <a:solidFill>
                  <a:srgbClr val="0000FF"/>
                </a:solidFill>
              </a:rPr>
              <a:t>답</a:t>
            </a:r>
            <a:r>
              <a:rPr lang="ko-KR" altLang="en-US" sz="1800" dirty="0" smtClean="0"/>
              <a:t>이다 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경남의 어느 교회</a:t>
            </a:r>
            <a:r>
              <a:rPr lang="en-US" altLang="ko-KR" sz="1800" dirty="0" smtClean="0"/>
              <a:t>)</a:t>
            </a:r>
            <a:endParaRPr lang="ko-KR" altLang="en-US" sz="1800" dirty="0" smtClean="0"/>
          </a:p>
          <a:p>
            <a:pPr eaLnBrk="1" hangingPunct="1"/>
            <a:endParaRPr lang="en-US" altLang="ko-KR" dirty="0" smtClean="0"/>
          </a:p>
          <a:p>
            <a:pPr eaLnBrk="1" hangingPunct="1"/>
            <a:r>
              <a:rPr lang="ko-KR" altLang="en-US" dirty="0" smtClean="0"/>
              <a:t>“</a:t>
            </a:r>
            <a:r>
              <a:rPr lang="ko-KR" altLang="en-US" b="1" dirty="0" smtClean="0">
                <a:solidFill>
                  <a:srgbClr val="0000FF"/>
                </a:solidFill>
              </a:rPr>
              <a:t>헌신</a:t>
            </a:r>
            <a:r>
              <a:rPr lang="ko-KR" altLang="en-US" dirty="0" smtClean="0"/>
              <a:t>”이라는 미명하에</a:t>
            </a:r>
          </a:p>
          <a:p>
            <a:pPr lvl="1" eaLnBrk="1" hangingPunct="1"/>
            <a:r>
              <a:rPr lang="ko-KR" altLang="en-US" dirty="0" smtClean="0"/>
              <a:t>끝없는 “</a:t>
            </a:r>
            <a:r>
              <a:rPr lang="en-US" altLang="ko-KR" dirty="0" smtClean="0"/>
              <a:t>(</a:t>
            </a:r>
            <a:r>
              <a:rPr lang="ko-KR" altLang="en-US" dirty="0" smtClean="0"/>
              <a:t>교회</a:t>
            </a:r>
            <a:r>
              <a:rPr lang="en-US" altLang="ko-KR" dirty="0" smtClean="0"/>
              <a:t>)</a:t>
            </a:r>
            <a:r>
              <a:rPr lang="ko-KR" altLang="en-US" dirty="0" smtClean="0"/>
              <a:t>조직”</a:t>
            </a:r>
            <a:r>
              <a:rPr lang="ko-KR" altLang="en-US" dirty="0" err="1" smtClean="0"/>
              <a:t>에의</a:t>
            </a:r>
            <a:r>
              <a:rPr lang="ko-KR" altLang="en-US" dirty="0" smtClean="0"/>
              <a:t> 충성을 요구</a:t>
            </a:r>
          </a:p>
          <a:p>
            <a:pPr lvl="1" eaLnBrk="1" hangingPunct="1"/>
            <a:r>
              <a:rPr lang="ko-KR" altLang="en-US" dirty="0" smtClean="0"/>
              <a:t>예배당 중심의 종교생활 강요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6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ko-KR" sz="4400" b="1" dirty="0" smtClean="0"/>
              <a:t>What?</a:t>
            </a:r>
            <a:endParaRPr lang="ko-KR" altLang="en-US" sz="44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 smtClean="0">
                <a:solidFill>
                  <a:srgbClr val="3333CC"/>
                </a:solidFill>
                <a:latin typeface="맑은 고딕" pitchFamily="50" charset="-127"/>
                <a:ea typeface="맑은 고딕" pitchFamily="50" charset="-127"/>
              </a:rPr>
              <a:t>[</a:t>
            </a:r>
            <a:r>
              <a:rPr lang="ko-KR" altLang="en-US" b="1" dirty="0" smtClean="0">
                <a:solidFill>
                  <a:srgbClr val="3333CC"/>
                </a:solidFill>
                <a:latin typeface="맑은 고딕" pitchFamily="50" charset="-127"/>
                <a:ea typeface="맑은 고딕" pitchFamily="50" charset="-127"/>
              </a:rPr>
              <a:t>건강한 교회</a:t>
            </a:r>
            <a:r>
              <a:rPr lang="en-US" altLang="ko-KR" b="1" dirty="0" smtClean="0">
                <a:solidFill>
                  <a:srgbClr val="3333CC"/>
                </a:solidFill>
                <a:latin typeface="맑은 고딕" pitchFamily="50" charset="-127"/>
                <a:ea typeface="맑은 고딕" pitchFamily="50" charset="-127"/>
              </a:rPr>
              <a:t>]</a:t>
            </a:r>
            <a:r>
              <a:rPr lang="ko-KR" altLang="en-US" b="1" dirty="0" smtClean="0">
                <a:solidFill>
                  <a:srgbClr val="3333CC"/>
                </a:solidFill>
                <a:latin typeface="맑은 고딕" pitchFamily="50" charset="-127"/>
                <a:ea typeface="맑은 고딕" pitchFamily="50" charset="-127"/>
              </a:rPr>
              <a:t>에 대한 정리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가 출발이다</a:t>
            </a:r>
          </a:p>
        </p:txBody>
      </p:sp>
      <p:sp>
        <p:nvSpPr>
          <p:cNvPr id="21507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dirty="0" smtClean="0">
                <a:solidFill>
                  <a:srgbClr val="0000FF"/>
                </a:solidFill>
              </a:rPr>
              <a:t>공동체</a:t>
            </a:r>
            <a:r>
              <a:rPr lang="ko-KR" altLang="en-US" dirty="0" smtClean="0"/>
              <a:t>와 </a:t>
            </a:r>
            <a:r>
              <a:rPr lang="ko-KR" altLang="en-US" b="1" dirty="0" smtClean="0">
                <a:solidFill>
                  <a:srgbClr val="0000FF"/>
                </a:solidFill>
              </a:rPr>
              <a:t>조직체</a:t>
            </a:r>
            <a:r>
              <a:rPr lang="ko-KR" altLang="en-US" dirty="0" smtClean="0"/>
              <a:t>를 구성하는 각 요소에</a:t>
            </a:r>
            <a:endParaRPr lang="en-US" altLang="ko-KR" dirty="0" smtClean="0"/>
          </a:p>
          <a:p>
            <a:r>
              <a:rPr lang="ko-KR" altLang="en-US" b="1" dirty="0" smtClean="0">
                <a:solidFill>
                  <a:srgbClr val="0000FF"/>
                </a:solidFill>
              </a:rPr>
              <a:t>성경</a:t>
            </a:r>
            <a:r>
              <a:rPr lang="ko-KR" altLang="en-US" dirty="0" smtClean="0"/>
              <a:t>에서 도출된 </a:t>
            </a:r>
            <a:r>
              <a:rPr lang="ko-KR" altLang="en-US" b="1" dirty="0" smtClean="0">
                <a:solidFill>
                  <a:srgbClr val="0000FF"/>
                </a:solidFill>
              </a:rPr>
              <a:t>핵심적 원리</a:t>
            </a:r>
            <a:r>
              <a:rPr lang="ko-KR" altLang="en-US" dirty="0" smtClean="0"/>
              <a:t>가 바르게 적용되어 </a:t>
            </a:r>
            <a:endParaRPr lang="en-US" altLang="ko-KR" dirty="0" smtClean="0"/>
          </a:p>
          <a:p>
            <a:r>
              <a:rPr lang="ko-KR" altLang="en-US" dirty="0" smtClean="0"/>
              <a:t>교회다움을 위해 의도하신 </a:t>
            </a:r>
            <a:r>
              <a:rPr lang="ko-KR" altLang="en-US" b="1" dirty="0" smtClean="0">
                <a:solidFill>
                  <a:srgbClr val="0000FF"/>
                </a:solidFill>
              </a:rPr>
              <a:t>하나님의 뜻</a:t>
            </a:r>
            <a:r>
              <a:rPr lang="ko-KR" altLang="en-US" dirty="0" smtClean="0"/>
              <a:t>이 이루어지고 </a:t>
            </a:r>
            <a:r>
              <a:rPr lang="ko-KR" altLang="en-US" b="1" dirty="0" smtClean="0">
                <a:solidFill>
                  <a:srgbClr val="0000FF"/>
                </a:solidFill>
              </a:rPr>
              <a:t>하나님 나라</a:t>
            </a:r>
            <a:r>
              <a:rPr lang="ko-KR" altLang="en-US" dirty="0" smtClean="0"/>
              <a:t>를 이루어가며 </a:t>
            </a:r>
            <a:r>
              <a:rPr lang="ko-KR" altLang="en-US" b="1" dirty="0" smtClean="0">
                <a:solidFill>
                  <a:srgbClr val="0000FF"/>
                </a:solidFill>
              </a:rPr>
              <a:t>하나님의 이름</a:t>
            </a:r>
            <a:r>
              <a:rPr lang="ko-KR" altLang="en-US" dirty="0" smtClean="0"/>
              <a:t>을 높이는 </a:t>
            </a:r>
            <a:r>
              <a:rPr lang="ko-KR" altLang="en-US" b="1" dirty="0" smtClean="0">
                <a:solidFill>
                  <a:srgbClr val="0000FF"/>
                </a:solidFill>
              </a:rPr>
              <a:t>제도화된 공동체</a:t>
            </a:r>
            <a:endParaRPr lang="en-US" altLang="ko-KR" b="1" dirty="0" smtClean="0">
              <a:solidFill>
                <a:srgbClr val="0000FF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smtClean="0"/>
              <a:t>우리는 바르고 건강한 교회의 이상적 모습을 그려내고 추구해야 함</a:t>
            </a:r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A4 </a:t>
            </a:r>
            <a:r>
              <a:rPr lang="ko-KR" altLang="en-US" dirty="0" smtClean="0"/>
              <a:t>용지 </a:t>
            </a:r>
            <a:r>
              <a:rPr lang="en-US" altLang="ko-KR" dirty="0" smtClean="0"/>
              <a:t>5</a:t>
            </a:r>
            <a:r>
              <a:rPr lang="ko-KR" altLang="en-US" dirty="0" smtClean="0"/>
              <a:t>장 짜리 정리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/>
              <a:t>한 페이지 짜리 요약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/>
              <a:t>한 문장</a:t>
            </a:r>
            <a:endParaRPr lang="en-US" altLang="ko-KR" dirty="0" smtClean="0"/>
          </a:p>
          <a:p>
            <a:endParaRPr lang="ko-KR" altLang="en-US" dirty="0" smtClean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8</a:t>
            </a:fld>
            <a:endParaRPr lang="en-US" altLang="ko-K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건강한 교회에 대한 </a:t>
            </a:r>
            <a:r>
              <a:rPr lang="ko-KR" altLang="en-US" b="1" dirty="0" smtClean="0">
                <a:solidFill>
                  <a:srgbClr val="3333CC"/>
                </a:solidFill>
                <a:latin typeface="맑은 고딕" pitchFamily="50" charset="-127"/>
                <a:ea typeface="맑은 고딕" pitchFamily="50" charset="-127"/>
              </a:rPr>
              <a:t>핵심리더의 공유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가 필요</a:t>
            </a:r>
            <a:endParaRPr lang="ko-KR" altLang="en-US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누가</a:t>
            </a:r>
            <a:r>
              <a:rPr lang="en-US" altLang="ko-KR" dirty="0" smtClean="0"/>
              <a:t> </a:t>
            </a:r>
            <a:r>
              <a:rPr lang="ko-KR" altLang="en-US" dirty="0" smtClean="0"/>
              <a:t>핵심리더인가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건강한 교회에 대해 얼마나 공유하고 있는가</a:t>
            </a:r>
            <a:r>
              <a:rPr lang="en-US" altLang="ko-KR" dirty="0" smtClean="0"/>
              <a:t>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어떻게 공유할 수 있는가</a:t>
            </a:r>
            <a:r>
              <a:rPr lang="en-US" altLang="ko-KR" dirty="0" smtClean="0"/>
              <a:t>?</a:t>
            </a:r>
          </a:p>
          <a:p>
            <a:pPr lvl="1"/>
            <a:r>
              <a:rPr lang="ko-KR" altLang="en-US" dirty="0" smtClean="0"/>
              <a:t>핵심리더 공부</a:t>
            </a:r>
            <a:r>
              <a:rPr lang="en-US" altLang="ko-KR" dirty="0" smtClean="0"/>
              <a:t>: [</a:t>
            </a:r>
            <a:r>
              <a:rPr lang="ko-KR" altLang="en-US" dirty="0" err="1" smtClean="0"/>
              <a:t>갈렙성경공부</a:t>
            </a:r>
            <a:r>
              <a:rPr lang="en-US" altLang="ko-KR" dirty="0" smtClean="0"/>
              <a:t>]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B3640-4119-4445-8F9C-B5E3C54F4202}" type="slidenum">
              <a:rPr lang="en-US" altLang="ko-KR" smtClean="0"/>
              <a:pPr/>
              <a:t>9</a:t>
            </a:fld>
            <a:endParaRPr lang="en-US" altLang="ko-K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눈꽃">
  <a:themeElements>
    <a:clrScheme name="눈꽃 1">
      <a:dk1>
        <a:srgbClr val="000000"/>
      </a:dk1>
      <a:lt1>
        <a:srgbClr val="FFFFFF"/>
      </a:lt1>
      <a:dk2>
        <a:srgbClr val="003399"/>
      </a:dk2>
      <a:lt2>
        <a:srgbClr val="DDDDDD"/>
      </a:lt2>
      <a:accent1>
        <a:srgbClr val="D5E1FF"/>
      </a:accent1>
      <a:accent2>
        <a:srgbClr val="81A2F5"/>
      </a:accent2>
      <a:accent3>
        <a:srgbClr val="FFFFFF"/>
      </a:accent3>
      <a:accent4>
        <a:srgbClr val="000000"/>
      </a:accent4>
      <a:accent5>
        <a:srgbClr val="E7EEFF"/>
      </a:accent5>
      <a:accent6>
        <a:srgbClr val="7492DE"/>
      </a:accent6>
      <a:hlink>
        <a:srgbClr val="5ABAD0"/>
      </a:hlink>
      <a:folHlink>
        <a:srgbClr val="969696"/>
      </a:folHlink>
    </a:clrScheme>
    <a:fontScheme name="눈꽃">
      <a:majorFont>
        <a:latin typeface="Times New Roman"/>
        <a:ea typeface="바탕"/>
        <a:cs typeface="Arial"/>
      </a:majorFont>
      <a:minorFont>
        <a:latin typeface="Times New Roman"/>
        <a:ea typeface="바탕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ko-KR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굴림" pitchFamily="50" charset="-127"/>
            <a:ea typeface="굴림" pitchFamily="50" charset="-127"/>
          </a:defRPr>
        </a:defPPr>
      </a:lstStyle>
    </a:lnDef>
  </a:objectDefaults>
  <a:extraClrSchemeLst>
    <a:extraClrScheme>
      <a:clrScheme name="눈꽃 1">
        <a:dk1>
          <a:srgbClr val="000000"/>
        </a:dk1>
        <a:lt1>
          <a:srgbClr val="FFFFFF"/>
        </a:lt1>
        <a:dk2>
          <a:srgbClr val="003399"/>
        </a:dk2>
        <a:lt2>
          <a:srgbClr val="DDDDDD"/>
        </a:lt2>
        <a:accent1>
          <a:srgbClr val="D5E1FF"/>
        </a:accent1>
        <a:accent2>
          <a:srgbClr val="81A2F5"/>
        </a:accent2>
        <a:accent3>
          <a:srgbClr val="FFFFFF"/>
        </a:accent3>
        <a:accent4>
          <a:srgbClr val="000000"/>
        </a:accent4>
        <a:accent5>
          <a:srgbClr val="E7EEFF"/>
        </a:accent5>
        <a:accent6>
          <a:srgbClr val="7492DE"/>
        </a:accent6>
        <a:hlink>
          <a:srgbClr val="5ABAD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눈꽃 2">
        <a:dk1>
          <a:srgbClr val="000000"/>
        </a:dk1>
        <a:lt1>
          <a:srgbClr val="FFFFFF"/>
        </a:lt1>
        <a:dk2>
          <a:srgbClr val="007F7C"/>
        </a:dk2>
        <a:lt2>
          <a:srgbClr val="DDDDDD"/>
        </a:lt2>
        <a:accent1>
          <a:srgbClr val="BAECCD"/>
        </a:accent1>
        <a:accent2>
          <a:srgbClr val="6DC1A1"/>
        </a:accent2>
        <a:accent3>
          <a:srgbClr val="FFFFFF"/>
        </a:accent3>
        <a:accent4>
          <a:srgbClr val="000000"/>
        </a:accent4>
        <a:accent5>
          <a:srgbClr val="D9F4E3"/>
        </a:accent5>
        <a:accent6>
          <a:srgbClr val="62AF91"/>
        </a:accent6>
        <a:hlink>
          <a:srgbClr val="8BAF6B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눈꽃 3">
        <a:dk1>
          <a:srgbClr val="1C1C2F"/>
        </a:dk1>
        <a:lt1>
          <a:srgbClr val="FFFFFF"/>
        </a:lt1>
        <a:dk2>
          <a:srgbClr val="6740CA"/>
        </a:dk2>
        <a:lt2>
          <a:srgbClr val="DDDDDD"/>
        </a:lt2>
        <a:accent1>
          <a:srgbClr val="CCC4F4"/>
        </a:accent1>
        <a:accent2>
          <a:srgbClr val="9162DE"/>
        </a:accent2>
        <a:accent3>
          <a:srgbClr val="FFFFFF"/>
        </a:accent3>
        <a:accent4>
          <a:srgbClr val="161627"/>
        </a:accent4>
        <a:accent5>
          <a:srgbClr val="E2DEF8"/>
        </a:accent5>
        <a:accent6>
          <a:srgbClr val="8358C9"/>
        </a:accent6>
        <a:hlink>
          <a:srgbClr val="9999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눈꽃 4">
        <a:dk1>
          <a:srgbClr val="000000"/>
        </a:dk1>
        <a:lt1>
          <a:srgbClr val="FFFFFF"/>
        </a:lt1>
        <a:dk2>
          <a:srgbClr val="3971A3"/>
        </a:dk2>
        <a:lt2>
          <a:srgbClr val="DDDDDD"/>
        </a:lt2>
        <a:accent1>
          <a:srgbClr val="92D2EC"/>
        </a:accent1>
        <a:accent2>
          <a:srgbClr val="449BC6"/>
        </a:accent2>
        <a:accent3>
          <a:srgbClr val="FFFFFF"/>
        </a:accent3>
        <a:accent4>
          <a:srgbClr val="000000"/>
        </a:accent4>
        <a:accent5>
          <a:srgbClr val="C7E5F4"/>
        </a:accent5>
        <a:accent6>
          <a:srgbClr val="3D8CB3"/>
        </a:accent6>
        <a:hlink>
          <a:srgbClr val="A377B5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눈꽃 5">
        <a:dk1>
          <a:srgbClr val="000000"/>
        </a:dk1>
        <a:lt1>
          <a:srgbClr val="FFFFFF"/>
        </a:lt1>
        <a:dk2>
          <a:srgbClr val="8F8117"/>
        </a:dk2>
        <a:lt2>
          <a:srgbClr val="DDDDDD"/>
        </a:lt2>
        <a:accent1>
          <a:srgbClr val="F3D88B"/>
        </a:accent1>
        <a:accent2>
          <a:srgbClr val="EFA955"/>
        </a:accent2>
        <a:accent3>
          <a:srgbClr val="FFFFFF"/>
        </a:accent3>
        <a:accent4>
          <a:srgbClr val="000000"/>
        </a:accent4>
        <a:accent5>
          <a:srgbClr val="F8E9C4"/>
        </a:accent5>
        <a:accent6>
          <a:srgbClr val="D9994C"/>
        </a:accent6>
        <a:hlink>
          <a:srgbClr val="8AAD27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눈꽃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9E9E9E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눈꽃</Template>
  <TotalTime>5417</TotalTime>
  <Words>2117</Words>
  <Application>Microsoft Office PowerPoint</Application>
  <PresentationFormat>A4 용지(210x297mm)</PresentationFormat>
  <Paragraphs>564</Paragraphs>
  <Slides>28</Slides>
  <Notes>28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29" baseType="lpstr">
      <vt:lpstr>눈꽃</vt:lpstr>
      <vt:lpstr>건강한 교회: Why? What? How?</vt:lpstr>
      <vt:lpstr>Why?</vt:lpstr>
      <vt:lpstr>교회와 기업</vt:lpstr>
      <vt:lpstr>최근 경영학에서의 화두</vt:lpstr>
      <vt:lpstr>PowerPoint 프레젠테이션</vt:lpstr>
      <vt:lpstr>교회의 현실은?</vt:lpstr>
      <vt:lpstr>What?</vt:lpstr>
      <vt:lpstr>[건강한 교회]에 대한 정리가 출발이다</vt:lpstr>
      <vt:lpstr>건강한 교회에 대한 핵심리더의 공유가 필요</vt:lpstr>
      <vt:lpstr>건강한 교회 분석틀 (1)</vt:lpstr>
      <vt:lpstr>건강한 교회 분석틀 (2)</vt:lpstr>
      <vt:lpstr>건강한 교회를 세우는 일곱 가지 핵심원리</vt:lpstr>
      <vt:lpstr>핵심원리의 선택</vt:lpstr>
      <vt:lpstr>How? 전략적 측면</vt:lpstr>
      <vt:lpstr>비전이란?</vt:lpstr>
      <vt:lpstr>비전의 역할</vt:lpstr>
      <vt:lpstr>비전 예시</vt:lpstr>
      <vt:lpstr>전략적 방향은?</vt:lpstr>
      <vt:lpstr>전략적 방향은?</vt:lpstr>
      <vt:lpstr>전략적 방향의 예시 </vt:lpstr>
      <vt:lpstr>How? 진단과 처방</vt:lpstr>
      <vt:lpstr>교회 건강성 진단 설문지 CHEQ I의 구성 (1)</vt:lpstr>
      <vt:lpstr>교회 건강성 진단 설문지 CHEQ I의 구성 (2)</vt:lpstr>
      <vt:lpstr>PowerPoint 프레젠테이션</vt:lpstr>
      <vt:lpstr>교회 건강성 진단 설문지 CHEQ II의 구성</vt:lpstr>
      <vt:lpstr>PowerPoint 프레젠테이션</vt:lpstr>
      <vt:lpstr>CHECK II를 사용한 한국 교회 전체 설문조사 결과</vt:lpstr>
      <vt:lpstr>질문 </vt:lpstr>
    </vt:vector>
  </TitlesOfParts>
  <Company>한양대학교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배종석</dc:creator>
  <cp:lastModifiedBy>Registered User</cp:lastModifiedBy>
  <cp:revision>346</cp:revision>
  <dcterms:created xsi:type="dcterms:W3CDTF">2001-05-16T06:14:13Z</dcterms:created>
  <dcterms:modified xsi:type="dcterms:W3CDTF">2018-02-19T23:56:24Z</dcterms:modified>
</cp:coreProperties>
</file>