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1146" r:id="rId2"/>
    <p:sldId id="2524" r:id="rId3"/>
    <p:sldId id="2502" r:id="rId4"/>
    <p:sldId id="2526" r:id="rId5"/>
    <p:sldId id="2554" r:id="rId6"/>
    <p:sldId id="2561" r:id="rId7"/>
    <p:sldId id="2527" r:id="rId8"/>
    <p:sldId id="2528" r:id="rId9"/>
    <p:sldId id="2623" r:id="rId10"/>
    <p:sldId id="2624" r:id="rId11"/>
    <p:sldId id="2625" r:id="rId12"/>
    <p:sldId id="2533" r:id="rId13"/>
    <p:sldId id="2534" r:id="rId14"/>
    <p:sldId id="2495" r:id="rId15"/>
    <p:sldId id="2555" r:id="rId16"/>
    <p:sldId id="2496" r:id="rId17"/>
    <p:sldId id="2456" r:id="rId18"/>
    <p:sldId id="2390" r:id="rId19"/>
    <p:sldId id="2415" r:id="rId20"/>
    <p:sldId id="2417" r:id="rId21"/>
    <p:sldId id="2608" r:id="rId22"/>
    <p:sldId id="2609" r:id="rId23"/>
    <p:sldId id="2610" r:id="rId24"/>
    <p:sldId id="2611" r:id="rId25"/>
    <p:sldId id="2639" r:id="rId26"/>
    <p:sldId id="2584" r:id="rId27"/>
    <p:sldId id="2587" r:id="rId28"/>
    <p:sldId id="2588" r:id="rId29"/>
    <p:sldId id="2590" r:id="rId30"/>
    <p:sldId id="2591" r:id="rId31"/>
    <p:sldId id="2596" r:id="rId32"/>
    <p:sldId id="2597" r:id="rId33"/>
    <p:sldId id="2615" r:id="rId34"/>
    <p:sldId id="2616" r:id="rId35"/>
    <p:sldId id="2635" r:id="rId36"/>
    <p:sldId id="2636" r:id="rId37"/>
    <p:sldId id="2637" r:id="rId38"/>
    <p:sldId id="2586" r:id="rId39"/>
    <p:sldId id="2575" r:id="rId40"/>
    <p:sldId id="2577" r:id="rId41"/>
    <p:sldId id="2578" r:id="rId42"/>
    <p:sldId id="2579" r:id="rId43"/>
    <p:sldId id="2580" r:id="rId44"/>
    <p:sldId id="2632" r:id="rId45"/>
    <p:sldId id="2633" r:id="rId46"/>
    <p:sldId id="2634" r:id="rId47"/>
    <p:sldId id="2617" r:id="rId48"/>
    <p:sldId id="2618" r:id="rId49"/>
    <p:sldId id="2622" r:id="rId50"/>
    <p:sldId id="2626" r:id="rId51"/>
    <p:sldId id="2628" r:id="rId52"/>
    <p:sldId id="2638" r:id="rId53"/>
    <p:sldId id="2627" r:id="rId54"/>
    <p:sldId id="2562" r:id="rId55"/>
    <p:sldId id="2497" r:id="rId56"/>
  </p:sldIdLst>
  <p:sldSz cx="9144000" cy="6858000" type="screen4x3"/>
  <p:notesSz cx="6881813" cy="9661525"/>
  <p:defaultTextStyle>
    <a:defPPr>
      <a:defRPr lang="ko-KR"/>
    </a:defPPr>
    <a:lvl1pPr algn="ctr" rtl="0" fontAlgn="base" latinLnBrk="1">
      <a:spcBef>
        <a:spcPct val="0"/>
      </a:spcBef>
      <a:spcAft>
        <a:spcPct val="0"/>
      </a:spcAft>
      <a:defRPr kumimoji="1" sz="2400" kern="1200">
        <a:solidFill>
          <a:schemeClr val="tx1"/>
        </a:solidFill>
        <a:latin typeface="굴림" pitchFamily="50" charset="-127"/>
        <a:ea typeface="굴림" pitchFamily="50" charset="-127"/>
        <a:cs typeface="+mn-cs"/>
      </a:defRPr>
    </a:lvl1pPr>
    <a:lvl2pPr marL="457200" algn="ctr" rtl="0" fontAlgn="base" latinLnBrk="1">
      <a:spcBef>
        <a:spcPct val="0"/>
      </a:spcBef>
      <a:spcAft>
        <a:spcPct val="0"/>
      </a:spcAft>
      <a:defRPr kumimoji="1" sz="2400" kern="1200">
        <a:solidFill>
          <a:schemeClr val="tx1"/>
        </a:solidFill>
        <a:latin typeface="굴림" pitchFamily="50" charset="-127"/>
        <a:ea typeface="굴림" pitchFamily="50" charset="-127"/>
        <a:cs typeface="+mn-cs"/>
      </a:defRPr>
    </a:lvl2pPr>
    <a:lvl3pPr marL="914400" algn="ctr" rtl="0" fontAlgn="base" latinLnBrk="1">
      <a:spcBef>
        <a:spcPct val="0"/>
      </a:spcBef>
      <a:spcAft>
        <a:spcPct val="0"/>
      </a:spcAft>
      <a:defRPr kumimoji="1" sz="2400" kern="1200">
        <a:solidFill>
          <a:schemeClr val="tx1"/>
        </a:solidFill>
        <a:latin typeface="굴림" pitchFamily="50" charset="-127"/>
        <a:ea typeface="굴림" pitchFamily="50" charset="-127"/>
        <a:cs typeface="+mn-cs"/>
      </a:defRPr>
    </a:lvl3pPr>
    <a:lvl4pPr marL="1371600" algn="ctr" rtl="0" fontAlgn="base" latinLnBrk="1">
      <a:spcBef>
        <a:spcPct val="0"/>
      </a:spcBef>
      <a:spcAft>
        <a:spcPct val="0"/>
      </a:spcAft>
      <a:defRPr kumimoji="1" sz="2400" kern="1200">
        <a:solidFill>
          <a:schemeClr val="tx1"/>
        </a:solidFill>
        <a:latin typeface="굴림" pitchFamily="50" charset="-127"/>
        <a:ea typeface="굴림" pitchFamily="50" charset="-127"/>
        <a:cs typeface="+mn-cs"/>
      </a:defRPr>
    </a:lvl4pPr>
    <a:lvl5pPr marL="1828800" algn="ctr" rtl="0" fontAlgn="base" latinLnBrk="1">
      <a:spcBef>
        <a:spcPct val="0"/>
      </a:spcBef>
      <a:spcAft>
        <a:spcPct val="0"/>
      </a:spcAft>
      <a:defRPr kumimoji="1" sz="2400" kern="1200">
        <a:solidFill>
          <a:schemeClr val="tx1"/>
        </a:solidFill>
        <a:latin typeface="굴림" pitchFamily="50" charset="-127"/>
        <a:ea typeface="굴림" pitchFamily="50" charset="-127"/>
        <a:cs typeface="+mn-cs"/>
      </a:defRPr>
    </a:lvl5pPr>
    <a:lvl6pPr marL="2286000" algn="l" defTabSz="914400" rtl="0" eaLnBrk="1" latinLnBrk="1" hangingPunct="1">
      <a:defRPr kumimoji="1" sz="2400" kern="1200">
        <a:solidFill>
          <a:schemeClr val="tx1"/>
        </a:solidFill>
        <a:latin typeface="굴림" pitchFamily="50" charset="-127"/>
        <a:ea typeface="굴림" pitchFamily="50" charset="-127"/>
        <a:cs typeface="+mn-cs"/>
      </a:defRPr>
    </a:lvl6pPr>
    <a:lvl7pPr marL="2743200" algn="l" defTabSz="914400" rtl="0" eaLnBrk="1" latinLnBrk="1" hangingPunct="1">
      <a:defRPr kumimoji="1" sz="2400" kern="1200">
        <a:solidFill>
          <a:schemeClr val="tx1"/>
        </a:solidFill>
        <a:latin typeface="굴림" pitchFamily="50" charset="-127"/>
        <a:ea typeface="굴림" pitchFamily="50" charset="-127"/>
        <a:cs typeface="+mn-cs"/>
      </a:defRPr>
    </a:lvl7pPr>
    <a:lvl8pPr marL="3200400" algn="l" defTabSz="914400" rtl="0" eaLnBrk="1" latinLnBrk="1" hangingPunct="1">
      <a:defRPr kumimoji="1" sz="2400" kern="1200">
        <a:solidFill>
          <a:schemeClr val="tx1"/>
        </a:solidFill>
        <a:latin typeface="굴림" pitchFamily="50" charset="-127"/>
        <a:ea typeface="굴림" pitchFamily="50" charset="-127"/>
        <a:cs typeface="+mn-cs"/>
      </a:defRPr>
    </a:lvl8pPr>
    <a:lvl9pPr marL="3657600" algn="l" defTabSz="914400" rtl="0" eaLnBrk="1" latinLnBrk="1" hangingPunct="1">
      <a:defRPr kumimoji="1" sz="2400" kern="1200">
        <a:solidFill>
          <a:schemeClr val="tx1"/>
        </a:solidFill>
        <a:latin typeface="굴림" pitchFamily="50" charset="-127"/>
        <a:ea typeface="굴림" pitchFamily="50"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43"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F9966"/>
    <a:srgbClr val="009A46"/>
    <a:srgbClr val="3399FF"/>
    <a:srgbClr val="66CCFF"/>
    <a:srgbClr val="C6D7FC"/>
    <a:srgbClr val="C8E9FA"/>
    <a:srgbClr val="FF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39" autoAdjust="0"/>
    <p:restoredTop sz="91521" autoAdjust="0"/>
  </p:normalViewPr>
  <p:slideViewPr>
    <p:cSldViewPr>
      <p:cViewPr varScale="1">
        <p:scale>
          <a:sx n="117" d="100"/>
          <a:sy n="117" d="100"/>
        </p:scale>
        <p:origin x="108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2" d="100"/>
          <a:sy n="92" d="100"/>
        </p:scale>
        <p:origin x="3726" y="96"/>
      </p:cViewPr>
      <p:guideLst>
        <p:guide orient="horz" pos="3043"/>
        <p:guide pos="216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49888;&#50976;&#51221;\Desktop\Yonsei\7-1\4&#52264;&#49328;&#50629;&#54785;&#47749;\4&#52264;%20&#49328;&#50629;&#54785;&#47749;&#51060;%20&#44256;&#50857;&#50640;%20&#48120;&#52824;&#45716;%20&#50689;&#54693;%20&#50896;&#51088;&#47308;%20&#51312;&#49324;\06_(&#52572;&#51333;)%20&#45432;&#46041;&#49373;&#49328;&#49457;&#44284;&#48124;&#44036;&#44256;&#5085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49888;&#50976;&#51221;\Desktop\Yonsei\7-1\4&#52264;&#49328;&#50629;&#54785;&#47749;\4&#52264;%20&#49328;&#50629;&#54785;&#47749;&#51060;%20&#44256;&#50857;&#50640;%20&#48120;&#52824;&#45716;%20&#50689;&#54693;%20&#50896;&#51088;&#47308;%20&#51312;&#49324;\07_(&#52572;&#51333;)%20&#51228;&#51312;&#50629;%20&#49373;&#49328;&#44284;%20&#44256;&#50857;%20&#48320;&#54868;&#52628;&#4946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ko-KR"/>
              <a:t>노동생산성과 고용</a:t>
            </a:r>
            <a:r>
              <a:rPr lang="en-US"/>
              <a:t> </a:t>
            </a:r>
          </a:p>
          <a:p>
            <a:pPr>
              <a:defRPr/>
            </a:pPr>
            <a:r>
              <a:rPr lang="en-US"/>
              <a:t>(1970-2015)</a:t>
            </a:r>
            <a:r>
              <a:rPr lang="ko-KR"/>
              <a:t>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ko-KR"/>
        </a:p>
      </c:txPr>
    </c:title>
    <c:autoTitleDeleted val="0"/>
    <c:plotArea>
      <c:layout/>
      <c:lineChart>
        <c:grouping val="standard"/>
        <c:varyColors val="0"/>
        <c:ser>
          <c:idx val="2"/>
          <c:order val="0"/>
          <c:tx>
            <c:strRef>
              <c:f>Sheet1!$B$44</c:f>
              <c:strCache>
                <c:ptCount val="1"/>
                <c:pt idx="0">
                  <c:v>시간당 노동생산성 (단위: 원, 출처: OECD) (1997=100)</c:v>
                </c:pt>
              </c:strCache>
            </c:strRef>
          </c:tx>
          <c:spPr>
            <a:ln w="31750" cap="rnd">
              <a:solidFill>
                <a:schemeClr val="accent2"/>
              </a:solidFill>
              <a:round/>
            </a:ln>
            <a:effectLst>
              <a:outerShdw blurRad="40000" dist="23000" dir="5400000" rotWithShape="0">
                <a:srgbClr val="000000">
                  <a:alpha val="35000"/>
                </a:srgbClr>
              </a:outerShdw>
            </a:effectLst>
          </c:spPr>
          <c:marker>
            <c:symbol val="none"/>
          </c:marker>
          <c:cat>
            <c:numRef>
              <c:f>Sheet1!$J$41:$BC$41</c:f>
              <c:numCache>
                <c:formatCode>General</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Sheet1!$J$44:$BC$44</c:f>
              <c:numCache>
                <c:formatCode>General</c:formatCode>
                <c:ptCount val="46"/>
                <c:pt idx="0">
                  <c:v>1.021671826625387</c:v>
                </c:pt>
                <c:pt idx="1">
                  <c:v>1.217750257997936</c:v>
                </c:pt>
                <c:pt idx="2">
                  <c:v>1.4551083591331271</c:v>
                </c:pt>
                <c:pt idx="3">
                  <c:v>1.7956656346749225</c:v>
                </c:pt>
                <c:pt idx="4">
                  <c:v>2.4561403508771931</c:v>
                </c:pt>
                <c:pt idx="5">
                  <c:v>3.2094943240454072</c:v>
                </c:pt>
                <c:pt idx="6">
                  <c:v>4.1486068111455108</c:v>
                </c:pt>
                <c:pt idx="7">
                  <c:v>5.1805985552115583</c:v>
                </c:pt>
                <c:pt idx="8">
                  <c:v>6.6976264189886479</c:v>
                </c:pt>
                <c:pt idx="9">
                  <c:v>8.5242518059855534</c:v>
                </c:pt>
                <c:pt idx="10">
                  <c:v>10.392156862745098</c:v>
                </c:pt>
                <c:pt idx="11">
                  <c:v>12.610939112487099</c:v>
                </c:pt>
                <c:pt idx="12">
                  <c:v>14.10732714138287</c:v>
                </c:pt>
                <c:pt idx="13">
                  <c:v>16.5015479876161</c:v>
                </c:pt>
                <c:pt idx="14">
                  <c:v>19.15376676986584</c:v>
                </c:pt>
                <c:pt idx="15">
                  <c:v>20.866873065015479</c:v>
                </c:pt>
                <c:pt idx="16">
                  <c:v>23.292053663570691</c:v>
                </c:pt>
                <c:pt idx="17">
                  <c:v>26.346749226006196</c:v>
                </c:pt>
                <c:pt idx="18">
                  <c:v>31.104231166150669</c:v>
                </c:pt>
                <c:pt idx="19">
                  <c:v>35.190918472652214</c:v>
                </c:pt>
                <c:pt idx="20">
                  <c:v>42.156862745098039</c:v>
                </c:pt>
                <c:pt idx="21">
                  <c:v>49.752321981424146</c:v>
                </c:pt>
                <c:pt idx="22">
                  <c:v>56.29514963880289</c:v>
                </c:pt>
                <c:pt idx="23">
                  <c:v>62.724458204334368</c:v>
                </c:pt>
                <c:pt idx="24">
                  <c:v>72.177502579979361</c:v>
                </c:pt>
                <c:pt idx="25">
                  <c:v>81.971104231166152</c:v>
                </c:pt>
                <c:pt idx="26">
                  <c:v>90.381836945304443</c:v>
                </c:pt>
                <c:pt idx="27">
                  <c:v>100</c:v>
                </c:pt>
                <c:pt idx="28">
                  <c:v>109.23632610939113</c:v>
                </c:pt>
                <c:pt idx="29">
                  <c:v>117.70897832817337</c:v>
                </c:pt>
                <c:pt idx="30">
                  <c:v>123.47781217750257</c:v>
                </c:pt>
                <c:pt idx="31">
                  <c:v>131.8575851393189</c:v>
                </c:pt>
                <c:pt idx="32">
                  <c:v>144.0970072239422</c:v>
                </c:pt>
                <c:pt idx="33">
                  <c:v>156.13003095975233</c:v>
                </c:pt>
                <c:pt idx="34">
                  <c:v>167.58513931888547</c:v>
                </c:pt>
                <c:pt idx="35">
                  <c:v>176.62538699690401</c:v>
                </c:pt>
                <c:pt idx="36">
                  <c:v>183.5706914344685</c:v>
                </c:pt>
                <c:pt idx="37">
                  <c:v>199.22600619195046</c:v>
                </c:pt>
                <c:pt idx="38">
                  <c:v>215.28379772961816</c:v>
                </c:pt>
                <c:pt idx="39">
                  <c:v>226.54282765737875</c:v>
                </c:pt>
                <c:pt idx="40">
                  <c:v>250.60887512899899</c:v>
                </c:pt>
                <c:pt idx="41">
                  <c:v>271.4860681114551</c:v>
                </c:pt>
                <c:pt idx="42">
                  <c:v>266.32610939112487</c:v>
                </c:pt>
                <c:pt idx="43">
                  <c:v>283.04437564499483</c:v>
                </c:pt>
                <c:pt idx="44">
                  <c:v>282.05366357069141</c:v>
                </c:pt>
                <c:pt idx="45">
                  <c:v>293.30237358101135</c:v>
                </c:pt>
              </c:numCache>
            </c:numRef>
          </c:val>
          <c:smooth val="0"/>
          <c:extLst xmlns:c16r2="http://schemas.microsoft.com/office/drawing/2015/06/chart">
            <c:ext xmlns:c16="http://schemas.microsoft.com/office/drawing/2014/chart" uri="{C3380CC4-5D6E-409C-BE32-E72D297353CC}">
              <c16:uniqueId val="{00000000-F224-4EE2-BF3B-35E9BC099EDC}"/>
            </c:ext>
          </c:extLst>
        </c:ser>
        <c:ser>
          <c:idx val="3"/>
          <c:order val="1"/>
          <c:tx>
            <c:strRef>
              <c:f>Sheet1!$B$45</c:f>
              <c:strCache>
                <c:ptCount val="1"/>
                <c:pt idx="0">
                  <c:v>취업자 (1997=100)</c:v>
                </c:pt>
              </c:strCache>
            </c:strRef>
          </c:tx>
          <c:spPr>
            <a:ln w="31750" cap="rnd">
              <a:solidFill>
                <a:schemeClr val="accent4"/>
              </a:solidFill>
              <a:round/>
            </a:ln>
            <a:effectLst>
              <a:outerShdw blurRad="40000" dist="23000" dir="5400000" rotWithShape="0">
                <a:srgbClr val="000000">
                  <a:alpha val="35000"/>
                </a:srgbClr>
              </a:outerShdw>
            </a:effectLst>
          </c:spPr>
          <c:marker>
            <c:symbol val="none"/>
          </c:marker>
          <c:cat>
            <c:numRef>
              <c:f>Sheet1!$J$41:$BC$41</c:f>
              <c:numCache>
                <c:formatCode>General</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Sheet1!$J$45:$BC$45</c:f>
              <c:numCache>
                <c:formatCode>General</c:formatCode>
                <c:ptCount val="46"/>
                <c:pt idx="0">
                  <c:v>45.333270481757332</c:v>
                </c:pt>
                <c:pt idx="1">
                  <c:v>46.88413311963798</c:v>
                </c:pt>
                <c:pt idx="2">
                  <c:v>48.925238050344113</c:v>
                </c:pt>
                <c:pt idx="3">
                  <c:v>51.579145847082117</c:v>
                </c:pt>
                <c:pt idx="4">
                  <c:v>53.837088714999524</c:v>
                </c:pt>
                <c:pt idx="5">
                  <c:v>55.109833129065713</c:v>
                </c:pt>
                <c:pt idx="6">
                  <c:v>58.508532101442448</c:v>
                </c:pt>
                <c:pt idx="7">
                  <c:v>60.394079381540486</c:v>
                </c:pt>
                <c:pt idx="8">
                  <c:v>63.222400301687564</c:v>
                </c:pt>
                <c:pt idx="9">
                  <c:v>64.118035259734143</c:v>
                </c:pt>
                <c:pt idx="10">
                  <c:v>64.499858583953994</c:v>
                </c:pt>
                <c:pt idx="11">
                  <c:v>66.102573772037331</c:v>
                </c:pt>
                <c:pt idx="12">
                  <c:v>67.780710851324599</c:v>
                </c:pt>
                <c:pt idx="13">
                  <c:v>68.374658244555491</c:v>
                </c:pt>
                <c:pt idx="14">
                  <c:v>68.016404261336845</c:v>
                </c:pt>
                <c:pt idx="15">
                  <c:v>70.566606957669464</c:v>
                </c:pt>
                <c:pt idx="16">
                  <c:v>73.088526444800607</c:v>
                </c:pt>
                <c:pt idx="17">
                  <c:v>77.090600546808702</c:v>
                </c:pt>
                <c:pt idx="18">
                  <c:v>79.518242669934949</c:v>
                </c:pt>
                <c:pt idx="19">
                  <c:v>82.77552559630432</c:v>
                </c:pt>
                <c:pt idx="20">
                  <c:v>85.250306401433022</c:v>
                </c:pt>
                <c:pt idx="21">
                  <c:v>87.90892806637126</c:v>
                </c:pt>
                <c:pt idx="22">
                  <c:v>89.605920618459507</c:v>
                </c:pt>
                <c:pt idx="23">
                  <c:v>90.666540963514663</c:v>
                </c:pt>
                <c:pt idx="24">
                  <c:v>93.560856038465161</c:v>
                </c:pt>
                <c:pt idx="25">
                  <c:v>96.228905439803896</c:v>
                </c:pt>
                <c:pt idx="26">
                  <c:v>98.298293579711512</c:v>
                </c:pt>
                <c:pt idx="27">
                  <c:v>100</c:v>
                </c:pt>
                <c:pt idx="28">
                  <c:v>93.985104176487226</c:v>
                </c:pt>
                <c:pt idx="29">
                  <c:v>95.649099651173756</c:v>
                </c:pt>
                <c:pt idx="30">
                  <c:v>99.726595644385782</c:v>
                </c:pt>
                <c:pt idx="31">
                  <c:v>101.68756481568775</c:v>
                </c:pt>
                <c:pt idx="32">
                  <c:v>104.50174413123409</c:v>
                </c:pt>
                <c:pt idx="33">
                  <c:v>104.36032808522673</c:v>
                </c:pt>
                <c:pt idx="34">
                  <c:v>106.33072499292919</c:v>
                </c:pt>
                <c:pt idx="35">
                  <c:v>107.7401715848025</c:v>
                </c:pt>
                <c:pt idx="36">
                  <c:v>109.13076270387481</c:v>
                </c:pt>
                <c:pt idx="37">
                  <c:v>110.46007353634393</c:v>
                </c:pt>
                <c:pt idx="38">
                  <c:v>111.13887055717922</c:v>
                </c:pt>
                <c:pt idx="39">
                  <c:v>110.80418591496182</c:v>
                </c:pt>
                <c:pt idx="40">
                  <c:v>112.32676534364099</c:v>
                </c:pt>
                <c:pt idx="41">
                  <c:v>114.28302064674271</c:v>
                </c:pt>
                <c:pt idx="42">
                  <c:v>116.34298105024983</c:v>
                </c:pt>
                <c:pt idx="43">
                  <c:v>118.15782030734421</c:v>
                </c:pt>
                <c:pt idx="44">
                  <c:v>120.67031205807486</c:v>
                </c:pt>
                <c:pt idx="45">
                  <c:v>122.25888564155747</c:v>
                </c:pt>
              </c:numCache>
            </c:numRef>
          </c:val>
          <c:smooth val="0"/>
          <c:extLst xmlns:c16r2="http://schemas.microsoft.com/office/drawing/2015/06/chart">
            <c:ext xmlns:c16="http://schemas.microsoft.com/office/drawing/2014/chart" uri="{C3380CC4-5D6E-409C-BE32-E72D297353CC}">
              <c16:uniqueId val="{00000001-F224-4EE2-BF3B-35E9BC099EDC}"/>
            </c:ext>
          </c:extLst>
        </c:ser>
        <c:dLbls>
          <c:showLegendKey val="0"/>
          <c:showVal val="0"/>
          <c:showCatName val="0"/>
          <c:showSerName val="0"/>
          <c:showPercent val="0"/>
          <c:showBubbleSize val="0"/>
        </c:dLbls>
        <c:smooth val="0"/>
        <c:axId val="1268342736"/>
        <c:axId val="1268344368"/>
      </c:lineChart>
      <c:catAx>
        <c:axId val="1268342736"/>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YEAR</a:t>
                </a:r>
                <a:endParaRPr lang="ko-K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ko-KR"/>
            </a:p>
          </c:txPr>
        </c:title>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ko-KR"/>
          </a:p>
        </c:txPr>
        <c:crossAx val="1268344368"/>
        <c:crosses val="autoZero"/>
        <c:auto val="1"/>
        <c:lblAlgn val="ctr"/>
        <c:lblOffset val="100"/>
        <c:noMultiLvlLbl val="0"/>
      </c:catAx>
      <c:valAx>
        <c:axId val="126834436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ko-KR"/>
                  <a:t>노동생산성</a:t>
                </a:r>
                <a:r>
                  <a:rPr lang="en-US"/>
                  <a:t>, </a:t>
                </a:r>
                <a:r>
                  <a:rPr lang="ko-KR"/>
                  <a:t>취업자 수 </a:t>
                </a:r>
                <a:r>
                  <a:rPr lang="en-US"/>
                  <a:t>(1997 = 100)</a:t>
                </a:r>
                <a:endParaRPr lang="ko-K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ko-K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ko-KR"/>
          </a:p>
        </c:txPr>
        <c:crossAx val="1268342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ko-KR"/>
        </a:p>
      </c:txPr>
    </c:legend>
    <c:plotVisOnly val="1"/>
    <c:dispBlanksAs val="gap"/>
    <c:showDLblsOverMax val="0"/>
  </c:chart>
  <c:spPr>
    <a:noFill/>
    <a:ln>
      <a:noFill/>
    </a:ln>
    <a:effectLst/>
  </c:spPr>
  <c:txPr>
    <a:bodyPr/>
    <a:lstStyle/>
    <a:p>
      <a:pPr>
        <a:defRPr/>
      </a:pPr>
      <a:endParaRPr lang="ko-K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ko-KR" altLang="ko-KR" sz="1800" b="0" i="0" u="none" strike="noStrike" baseline="0" dirty="0">
                <a:effectLst/>
              </a:rPr>
              <a:t>제조업</a:t>
            </a:r>
            <a:r>
              <a:rPr lang="en-US" altLang="ko-KR" sz="1800" b="0" i="0" u="none" strike="noStrike" baseline="0" dirty="0">
                <a:effectLst/>
              </a:rPr>
              <a:t> </a:t>
            </a:r>
            <a:r>
              <a:rPr lang="ko-KR" altLang="ko-KR" sz="1800" b="0" i="0" u="none" strike="noStrike" baseline="0" dirty="0">
                <a:effectLst/>
              </a:rPr>
              <a:t>생산과 고용 </a:t>
            </a:r>
            <a:r>
              <a:rPr lang="ko-KR" altLang="ko-KR" sz="1800" b="0" i="0" u="none" strike="noStrike" baseline="0" dirty="0" smtClean="0">
                <a:effectLst/>
              </a:rPr>
              <a:t>변화추세</a:t>
            </a:r>
            <a:r>
              <a:rPr lang="en-US" altLang="ko-KR" sz="1800" b="0" i="0" u="none" strike="noStrike" baseline="0" dirty="0" smtClean="0">
                <a:effectLst/>
              </a:rPr>
              <a:t> (1970 – 2014)</a:t>
            </a:r>
            <a:endParaRPr lang="ko-KR" altLang="en-US" sz="1800" b="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ko-KR"/>
        </a:p>
      </c:txPr>
    </c:title>
    <c:autoTitleDeleted val="0"/>
    <c:plotArea>
      <c:layout/>
      <c:lineChart>
        <c:grouping val="standard"/>
        <c:varyColors val="0"/>
        <c:ser>
          <c:idx val="1"/>
          <c:order val="1"/>
          <c:tx>
            <c:strRef>
              <c:f>Sheet1!$B$43</c:f>
              <c:strCache>
                <c:ptCount val="1"/>
                <c:pt idx="0">
                  <c:v>제조업취업자수</c:v>
                </c:pt>
              </c:strCache>
            </c:strRef>
          </c:tx>
          <c:spPr>
            <a:ln w="28575" cap="rnd">
              <a:solidFill>
                <a:schemeClr val="accent2"/>
              </a:solidFill>
              <a:round/>
            </a:ln>
            <a:effectLst/>
          </c:spPr>
          <c:marker>
            <c:symbol val="none"/>
          </c:marker>
          <c:cat>
            <c:strRef>
              <c:f>Sheet1!$C$41:$AU$41</c:f>
              <c:strCache>
                <c:ptCount val="4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strCache>
            </c:strRef>
          </c:cat>
          <c:val>
            <c:numRef>
              <c:f>Sheet1!$C$43:$AU$43</c:f>
              <c:numCache>
                <c:formatCode>General</c:formatCode>
                <c:ptCount val="45"/>
                <c:pt idx="0">
                  <c:v>1362828</c:v>
                </c:pt>
                <c:pt idx="1">
                  <c:v>1427426</c:v>
                </c:pt>
                <c:pt idx="2">
                  <c:v>1520747</c:v>
                </c:pt>
                <c:pt idx="3">
                  <c:v>1859290</c:v>
                </c:pt>
                <c:pt idx="4">
                  <c:v>2117200</c:v>
                </c:pt>
                <c:pt idx="5">
                  <c:v>2322030</c:v>
                </c:pt>
                <c:pt idx="6">
                  <c:v>2817379</c:v>
                </c:pt>
                <c:pt idx="7">
                  <c:v>2934810</c:v>
                </c:pt>
                <c:pt idx="8">
                  <c:v>3156748</c:v>
                </c:pt>
                <c:pt idx="9">
                  <c:v>3264694</c:v>
                </c:pt>
                <c:pt idx="10">
                  <c:v>3106036</c:v>
                </c:pt>
                <c:pt idx="11">
                  <c:v>3006547</c:v>
                </c:pt>
                <c:pt idx="12">
                  <c:v>3180625</c:v>
                </c:pt>
                <c:pt idx="13">
                  <c:v>3414284</c:v>
                </c:pt>
                <c:pt idx="14">
                  <c:v>3487691</c:v>
                </c:pt>
                <c:pt idx="15">
                  <c:v>3640247</c:v>
                </c:pt>
                <c:pt idx="16">
                  <c:v>3967786</c:v>
                </c:pt>
                <c:pt idx="17">
                  <c:v>4568334</c:v>
                </c:pt>
                <c:pt idx="18">
                  <c:v>4818620</c:v>
                </c:pt>
                <c:pt idx="19">
                  <c:v>5032130</c:v>
                </c:pt>
                <c:pt idx="20">
                  <c:v>5051663</c:v>
                </c:pt>
                <c:pt idx="21">
                  <c:v>5151902</c:v>
                </c:pt>
                <c:pt idx="22">
                  <c:v>4986033</c:v>
                </c:pt>
                <c:pt idx="23">
                  <c:v>4725405</c:v>
                </c:pt>
                <c:pt idx="24">
                  <c:v>4763039</c:v>
                </c:pt>
                <c:pt idx="25">
                  <c:v>4821779</c:v>
                </c:pt>
                <c:pt idx="26">
                  <c:v>4728628</c:v>
                </c:pt>
                <c:pt idx="27">
                  <c:v>4539996</c:v>
                </c:pt>
                <c:pt idx="28">
                  <c:v>3920933</c:v>
                </c:pt>
                <c:pt idx="29">
                  <c:v>4030178</c:v>
                </c:pt>
                <c:pt idx="30">
                  <c:v>4297062</c:v>
                </c:pt>
                <c:pt idx="31">
                  <c:v>4269969</c:v>
                </c:pt>
                <c:pt idx="32">
                  <c:v>4244446</c:v>
                </c:pt>
                <c:pt idx="33">
                  <c:v>4209230</c:v>
                </c:pt>
                <c:pt idx="34">
                  <c:v>4290081</c:v>
                </c:pt>
                <c:pt idx="35">
                  <c:v>4234135</c:v>
                </c:pt>
                <c:pt idx="36">
                  <c:v>4167172</c:v>
                </c:pt>
                <c:pt idx="37">
                  <c:v>4119379</c:v>
                </c:pt>
                <c:pt idx="38">
                  <c:v>4079293</c:v>
                </c:pt>
                <c:pt idx="39">
                  <c:v>3836357</c:v>
                </c:pt>
                <c:pt idx="40" formatCode="#,##0">
                  <c:v>3417698</c:v>
                </c:pt>
                <c:pt idx="41" formatCode="#,##0">
                  <c:v>3587482</c:v>
                </c:pt>
                <c:pt idx="42" formatCode="#,##0">
                  <c:v>3715162</c:v>
                </c:pt>
                <c:pt idx="43" formatCode="#,##0">
                  <c:v>3802218</c:v>
                </c:pt>
                <c:pt idx="44" formatCode="#,##0">
                  <c:v>3957394</c:v>
                </c:pt>
              </c:numCache>
            </c:numRef>
          </c:val>
          <c:smooth val="0"/>
          <c:extLst xmlns:c16r2="http://schemas.microsoft.com/office/drawing/2015/06/chart">
            <c:ext xmlns:c16="http://schemas.microsoft.com/office/drawing/2014/chart" uri="{C3380CC4-5D6E-409C-BE32-E72D297353CC}">
              <c16:uniqueId val="{00000000-2676-40B2-8B41-8824CD7F7B6B}"/>
            </c:ext>
          </c:extLst>
        </c:ser>
        <c:dLbls>
          <c:showLegendKey val="0"/>
          <c:showVal val="0"/>
          <c:showCatName val="0"/>
          <c:showSerName val="0"/>
          <c:showPercent val="0"/>
          <c:showBubbleSize val="0"/>
        </c:dLbls>
        <c:marker val="1"/>
        <c:smooth val="0"/>
        <c:axId val="1268344912"/>
        <c:axId val="1268338384"/>
      </c:lineChart>
      <c:lineChart>
        <c:grouping val="standard"/>
        <c:varyColors val="0"/>
        <c:ser>
          <c:idx val="0"/>
          <c:order val="0"/>
          <c:tx>
            <c:strRef>
              <c:f>Sheet1!$B$42</c:f>
              <c:strCache>
                <c:ptCount val="1"/>
                <c:pt idx="0">
                  <c:v>실질 제조업 GDP</c:v>
                </c:pt>
              </c:strCache>
            </c:strRef>
          </c:tx>
          <c:spPr>
            <a:ln w="28575" cap="rnd">
              <a:solidFill>
                <a:schemeClr val="accent1"/>
              </a:solidFill>
              <a:round/>
            </a:ln>
            <a:effectLst/>
          </c:spPr>
          <c:marker>
            <c:symbol val="none"/>
          </c:marker>
          <c:cat>
            <c:strRef>
              <c:f>Sheet1!$C$41:$AU$41</c:f>
              <c:strCache>
                <c:ptCount val="4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strCache>
            </c:strRef>
          </c:cat>
          <c:val>
            <c:numRef>
              <c:f>Sheet1!$C$42:$AU$42</c:f>
              <c:numCache>
                <c:formatCode>General</c:formatCode>
                <c:ptCount val="45"/>
                <c:pt idx="0">
                  <c:v>11614.621157104817</c:v>
                </c:pt>
                <c:pt idx="1">
                  <c:v>12315.560391730141</c:v>
                </c:pt>
                <c:pt idx="2">
                  <c:v>14838.345864661653</c:v>
                </c:pt>
                <c:pt idx="3">
                  <c:v>19551.442387860599</c:v>
                </c:pt>
                <c:pt idx="4">
                  <c:v>20763.729246487866</c:v>
                </c:pt>
                <c:pt idx="5">
                  <c:v>21603.637115106427</c:v>
                </c:pt>
                <c:pt idx="6">
                  <c:v>26014.992759178807</c:v>
                </c:pt>
                <c:pt idx="7">
                  <c:v>28678.725621557242</c:v>
                </c:pt>
                <c:pt idx="8">
                  <c:v>31855.852557060905</c:v>
                </c:pt>
                <c:pt idx="9">
                  <c:v>35468.025949953662</c:v>
                </c:pt>
                <c:pt idx="10">
                  <c:v>35192.927373378501</c:v>
                </c:pt>
                <c:pt idx="11">
                  <c:v>37420.097796045637</c:v>
                </c:pt>
                <c:pt idx="12">
                  <c:v>40392.69193650371</c:v>
                </c:pt>
                <c:pt idx="13">
                  <c:v>48303.815146321336</c:v>
                </c:pt>
                <c:pt idx="14">
                  <c:v>57117.845527219673</c:v>
                </c:pt>
                <c:pt idx="15">
                  <c:v>60809.633764943144</c:v>
                </c:pt>
                <c:pt idx="16">
                  <c:v>70884.482566558989</c:v>
                </c:pt>
                <c:pt idx="17">
                  <c:v>84000</c:v>
                </c:pt>
                <c:pt idx="18">
                  <c:v>97011.371800906767</c:v>
                </c:pt>
                <c:pt idx="19">
                  <c:v>99850.47427690294</c:v>
                </c:pt>
                <c:pt idx="20">
                  <c:v>103210.19351553216</c:v>
                </c:pt>
                <c:pt idx="21">
                  <c:v>114332.72607465406</c:v>
                </c:pt>
                <c:pt idx="22">
                  <c:v>117506.56545670395</c:v>
                </c:pt>
                <c:pt idx="23">
                  <c:v>126587.50995104932</c:v>
                </c:pt>
                <c:pt idx="24">
                  <c:v>142056.31198784139</c:v>
                </c:pt>
                <c:pt idx="25">
                  <c:v>158478.13983473013</c:v>
                </c:pt>
                <c:pt idx="26">
                  <c:v>163426.08597889176</c:v>
                </c:pt>
                <c:pt idx="27">
                  <c:v>172680.3873111048</c:v>
                </c:pt>
                <c:pt idx="28">
                  <c:v>169317.13739866784</c:v>
                </c:pt>
                <c:pt idx="29">
                  <c:v>189958.3278902678</c:v>
                </c:pt>
                <c:pt idx="30">
                  <c:v>213524.0753663643</c:v>
                </c:pt>
                <c:pt idx="31">
                  <c:v>211627.16471130948</c:v>
                </c:pt>
                <c:pt idx="32">
                  <c:v>223294.78230362566</c:v>
                </c:pt>
                <c:pt idx="33">
                  <c:v>226458.08957738569</c:v>
                </c:pt>
                <c:pt idx="34">
                  <c:v>256001.61330636917</c:v>
                </c:pt>
                <c:pt idx="35">
                  <c:v>263923.82430335332</c:v>
                </c:pt>
                <c:pt idx="36">
                  <c:v>272845.65662935516</c:v>
                </c:pt>
                <c:pt idx="37">
                  <c:v>292119.73914286657</c:v>
                </c:pt>
                <c:pt idx="38">
                  <c:v>304360.76010211604</c:v>
                </c:pt>
                <c:pt idx="39">
                  <c:v>309523.39196368697</c:v>
                </c:pt>
                <c:pt idx="40">
                  <c:v>351770.6</c:v>
                </c:pt>
                <c:pt idx="41">
                  <c:v>373599.44873751048</c:v>
                </c:pt>
                <c:pt idx="42">
                  <c:v>378011.69077889813</c:v>
                </c:pt>
                <c:pt idx="43">
                  <c:v>389927.35773417953</c:v>
                </c:pt>
                <c:pt idx="44">
                  <c:v>392262.67980257724</c:v>
                </c:pt>
              </c:numCache>
            </c:numRef>
          </c:val>
          <c:smooth val="0"/>
          <c:extLst xmlns:c16r2="http://schemas.microsoft.com/office/drawing/2015/06/chart">
            <c:ext xmlns:c16="http://schemas.microsoft.com/office/drawing/2014/chart" uri="{C3380CC4-5D6E-409C-BE32-E72D297353CC}">
              <c16:uniqueId val="{00000001-2676-40B2-8B41-8824CD7F7B6B}"/>
            </c:ext>
          </c:extLst>
        </c:ser>
        <c:dLbls>
          <c:showLegendKey val="0"/>
          <c:showVal val="0"/>
          <c:showCatName val="0"/>
          <c:showSerName val="0"/>
          <c:showPercent val="0"/>
          <c:showBubbleSize val="0"/>
        </c:dLbls>
        <c:marker val="1"/>
        <c:smooth val="0"/>
        <c:axId val="1267843744"/>
        <c:axId val="1267849184"/>
      </c:lineChart>
      <c:catAx>
        <c:axId val="126834491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ko-KR" sz="1200"/>
                  <a:t>YEAR</a:t>
                </a:r>
                <a:endParaRPr lang="ko-KR" altLang="en-US" sz="1200"/>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ko-K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ko-KR"/>
          </a:p>
        </c:txPr>
        <c:crossAx val="1268338384"/>
        <c:crosses val="autoZero"/>
        <c:auto val="1"/>
        <c:lblAlgn val="ctr"/>
        <c:lblOffset val="100"/>
        <c:noMultiLvlLbl val="0"/>
      </c:catAx>
      <c:valAx>
        <c:axId val="1268338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ko-KR" altLang="en-US" sz="1400"/>
                  <a:t>제조업 취업자 수 </a:t>
                </a:r>
                <a:r>
                  <a:rPr lang="en-US" altLang="ko-KR" sz="1400"/>
                  <a:t>(</a:t>
                </a:r>
                <a:r>
                  <a:rPr lang="ko-KR" altLang="en-US" sz="1400"/>
                  <a:t>단위</a:t>
                </a:r>
                <a:r>
                  <a:rPr lang="en-US" altLang="ko-KR" sz="1400"/>
                  <a:t>: </a:t>
                </a:r>
                <a:r>
                  <a:rPr lang="ko-KR" altLang="en-US" sz="1400"/>
                  <a:t>천 명</a:t>
                </a:r>
                <a:r>
                  <a:rPr lang="en-US" altLang="ko-KR" sz="1400"/>
                  <a:t>) </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ko-KR"/>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ko-KR"/>
          </a:p>
        </c:txPr>
        <c:crossAx val="1268344912"/>
        <c:crosses val="autoZero"/>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ko-KR"/>
              </a:p>
            </c:txPr>
          </c:dispUnitsLbl>
        </c:dispUnits>
      </c:valAx>
      <c:valAx>
        <c:axId val="1267849184"/>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ko-KR" altLang="en-US" sz="1400"/>
                  <a:t>실질 제조업 </a:t>
                </a:r>
                <a:r>
                  <a:rPr lang="en-US" altLang="ko-KR" sz="1400"/>
                  <a:t>GDP (</a:t>
                </a:r>
                <a:r>
                  <a:rPr lang="ko-KR" altLang="en-US" sz="1400"/>
                  <a:t>단위</a:t>
                </a:r>
                <a:r>
                  <a:rPr lang="en-US" altLang="ko-KR" sz="1400"/>
                  <a:t>: 10</a:t>
                </a:r>
                <a:r>
                  <a:rPr lang="ko-KR" altLang="en-US" sz="1400"/>
                  <a:t>억 원</a:t>
                </a:r>
                <a:r>
                  <a:rPr lang="en-US" altLang="ko-KR" sz="1400"/>
                  <a:t>)</a:t>
                </a:r>
                <a:endParaRPr lang="ko-KR"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ko-K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ko-KR"/>
          </a:p>
        </c:txPr>
        <c:crossAx val="1267843744"/>
        <c:crosses val="max"/>
        <c:crossBetween val="between"/>
      </c:valAx>
      <c:catAx>
        <c:axId val="1267843744"/>
        <c:scaling>
          <c:orientation val="minMax"/>
        </c:scaling>
        <c:delete val="1"/>
        <c:axPos val="b"/>
        <c:numFmt formatCode="General" sourceLinked="1"/>
        <c:majorTickMark val="out"/>
        <c:minorTickMark val="none"/>
        <c:tickLblPos val="nextTo"/>
        <c:crossAx val="12678491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ko-KR"/>
        </a:p>
      </c:txPr>
    </c:legend>
    <c:plotVisOnly val="1"/>
    <c:dispBlanksAs val="gap"/>
    <c:showDLblsOverMax val="0"/>
  </c:chart>
  <c:spPr>
    <a:noFill/>
    <a:ln>
      <a:noFill/>
    </a:ln>
    <a:effectLst/>
  </c:spPr>
  <c:txPr>
    <a:bodyPr/>
    <a:lstStyle/>
    <a:p>
      <a:pPr>
        <a:defRPr/>
      </a:pPr>
      <a:endParaRPr lang="ko-K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82119" cy="483076"/>
          </a:xfrm>
          <a:prstGeom prst="rect">
            <a:avLst/>
          </a:prstGeom>
          <a:noFill/>
          <a:ln w="9525">
            <a:noFill/>
            <a:miter lim="800000"/>
            <a:headEnd/>
            <a:tailEnd/>
          </a:ln>
          <a:effectLst/>
        </p:spPr>
        <p:txBody>
          <a:bodyPr vert="horz" wrap="square" lIns="94531" tIns="47265" rIns="94531" bIns="47265" numCol="1" anchor="t" anchorCtr="0" compatLnSpc="1">
            <a:prstTxWarp prst="textNoShape">
              <a:avLst/>
            </a:prstTxWarp>
          </a:bodyPr>
          <a:lstStyle>
            <a:lvl1pPr algn="l">
              <a:defRPr sz="1200"/>
            </a:lvl1pPr>
          </a:lstStyle>
          <a:p>
            <a:pPr>
              <a:defRPr/>
            </a:pPr>
            <a:endParaRPr lang="en-US" altLang="ko-KR"/>
          </a:p>
        </p:txBody>
      </p:sp>
      <p:sp>
        <p:nvSpPr>
          <p:cNvPr id="5123" name="Rectangle 3"/>
          <p:cNvSpPr>
            <a:spLocks noGrp="1" noChangeArrowheads="1"/>
          </p:cNvSpPr>
          <p:nvPr>
            <p:ph type="dt" sz="quarter" idx="1"/>
          </p:nvPr>
        </p:nvSpPr>
        <p:spPr bwMode="auto">
          <a:xfrm>
            <a:off x="3899694" y="0"/>
            <a:ext cx="2982119" cy="483076"/>
          </a:xfrm>
          <a:prstGeom prst="rect">
            <a:avLst/>
          </a:prstGeom>
          <a:noFill/>
          <a:ln w="9525">
            <a:noFill/>
            <a:miter lim="800000"/>
            <a:headEnd/>
            <a:tailEnd/>
          </a:ln>
          <a:effectLst/>
        </p:spPr>
        <p:txBody>
          <a:bodyPr vert="horz" wrap="square" lIns="94531" tIns="47265" rIns="94531" bIns="47265" numCol="1" anchor="t" anchorCtr="0" compatLnSpc="1">
            <a:prstTxWarp prst="textNoShape">
              <a:avLst/>
            </a:prstTxWarp>
          </a:bodyPr>
          <a:lstStyle>
            <a:lvl1pPr algn="r">
              <a:defRPr sz="1200"/>
            </a:lvl1pPr>
          </a:lstStyle>
          <a:p>
            <a:pPr>
              <a:defRPr/>
            </a:pPr>
            <a:endParaRPr lang="en-US" altLang="ko-KR"/>
          </a:p>
        </p:txBody>
      </p:sp>
      <p:sp>
        <p:nvSpPr>
          <p:cNvPr id="5124" name="Rectangle 4"/>
          <p:cNvSpPr>
            <a:spLocks noGrp="1" noChangeArrowheads="1"/>
          </p:cNvSpPr>
          <p:nvPr>
            <p:ph type="ftr" sz="quarter" idx="2"/>
          </p:nvPr>
        </p:nvSpPr>
        <p:spPr bwMode="auto">
          <a:xfrm>
            <a:off x="0" y="9178449"/>
            <a:ext cx="2982119" cy="483076"/>
          </a:xfrm>
          <a:prstGeom prst="rect">
            <a:avLst/>
          </a:prstGeom>
          <a:noFill/>
          <a:ln w="9525">
            <a:noFill/>
            <a:miter lim="800000"/>
            <a:headEnd/>
            <a:tailEnd/>
          </a:ln>
          <a:effectLst/>
        </p:spPr>
        <p:txBody>
          <a:bodyPr vert="horz" wrap="square" lIns="94531" tIns="47265" rIns="94531" bIns="47265" numCol="1" anchor="b" anchorCtr="0" compatLnSpc="1">
            <a:prstTxWarp prst="textNoShape">
              <a:avLst/>
            </a:prstTxWarp>
          </a:bodyPr>
          <a:lstStyle>
            <a:lvl1pPr algn="l">
              <a:defRPr sz="1200"/>
            </a:lvl1pPr>
          </a:lstStyle>
          <a:p>
            <a:pPr>
              <a:defRPr/>
            </a:pPr>
            <a:endParaRPr lang="en-US" altLang="ko-KR"/>
          </a:p>
        </p:txBody>
      </p:sp>
      <p:sp>
        <p:nvSpPr>
          <p:cNvPr id="5125" name="Rectangle 5"/>
          <p:cNvSpPr>
            <a:spLocks noGrp="1" noChangeArrowheads="1"/>
          </p:cNvSpPr>
          <p:nvPr>
            <p:ph type="sldNum" sz="quarter" idx="3"/>
          </p:nvPr>
        </p:nvSpPr>
        <p:spPr bwMode="auto">
          <a:xfrm>
            <a:off x="3899694" y="9178449"/>
            <a:ext cx="2982119" cy="483076"/>
          </a:xfrm>
          <a:prstGeom prst="rect">
            <a:avLst/>
          </a:prstGeom>
          <a:noFill/>
          <a:ln w="9525">
            <a:noFill/>
            <a:miter lim="800000"/>
            <a:headEnd/>
            <a:tailEnd/>
          </a:ln>
          <a:effectLst/>
        </p:spPr>
        <p:txBody>
          <a:bodyPr vert="horz" wrap="square" lIns="94531" tIns="47265" rIns="94531" bIns="47265" numCol="1" anchor="b" anchorCtr="0" compatLnSpc="1">
            <a:prstTxWarp prst="textNoShape">
              <a:avLst/>
            </a:prstTxWarp>
          </a:bodyPr>
          <a:lstStyle>
            <a:lvl1pPr algn="r">
              <a:defRPr sz="1200"/>
            </a:lvl1pPr>
          </a:lstStyle>
          <a:p>
            <a:pPr>
              <a:defRPr/>
            </a:pPr>
            <a:fld id="{2795CBBE-AAF8-4802-9D7C-3EB4D3E6C499}" type="slidenum">
              <a:rPr lang="en-US" altLang="ko-KR"/>
              <a:pPr>
                <a:defRPr/>
              </a:pPr>
              <a:t>‹#›</a:t>
            </a:fld>
            <a:endParaRPr lang="en-US" altLang="ko-KR"/>
          </a:p>
        </p:txBody>
      </p:sp>
    </p:spTree>
    <p:extLst>
      <p:ext uri="{BB962C8B-B14F-4D97-AF65-F5344CB8AC3E}">
        <p14:creationId xmlns:p14="http://schemas.microsoft.com/office/powerpoint/2010/main" val="2312545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82119" cy="483076"/>
          </a:xfrm>
          <a:prstGeom prst="rect">
            <a:avLst/>
          </a:prstGeom>
          <a:noFill/>
          <a:ln w="9525">
            <a:noFill/>
            <a:miter lim="800000"/>
            <a:headEnd/>
            <a:tailEnd/>
          </a:ln>
          <a:effectLst/>
        </p:spPr>
        <p:txBody>
          <a:bodyPr vert="horz" wrap="square" lIns="94531" tIns="47265" rIns="94531" bIns="47265" numCol="1" anchor="t" anchorCtr="0" compatLnSpc="1">
            <a:prstTxWarp prst="textNoShape">
              <a:avLst/>
            </a:prstTxWarp>
          </a:bodyPr>
          <a:lstStyle>
            <a:lvl1pPr algn="l">
              <a:defRPr sz="1200"/>
            </a:lvl1pPr>
          </a:lstStyle>
          <a:p>
            <a:pPr>
              <a:defRPr/>
            </a:pPr>
            <a:endParaRPr lang="en-US" altLang="ko-KR"/>
          </a:p>
        </p:txBody>
      </p:sp>
      <p:sp>
        <p:nvSpPr>
          <p:cNvPr id="8195" name="Rectangle 3"/>
          <p:cNvSpPr>
            <a:spLocks noGrp="1" noChangeArrowheads="1"/>
          </p:cNvSpPr>
          <p:nvPr>
            <p:ph type="dt" idx="1"/>
          </p:nvPr>
        </p:nvSpPr>
        <p:spPr bwMode="auto">
          <a:xfrm>
            <a:off x="3899694" y="0"/>
            <a:ext cx="2982119" cy="483076"/>
          </a:xfrm>
          <a:prstGeom prst="rect">
            <a:avLst/>
          </a:prstGeom>
          <a:noFill/>
          <a:ln w="9525">
            <a:noFill/>
            <a:miter lim="800000"/>
            <a:headEnd/>
            <a:tailEnd/>
          </a:ln>
          <a:effectLst/>
        </p:spPr>
        <p:txBody>
          <a:bodyPr vert="horz" wrap="square" lIns="94531" tIns="47265" rIns="94531" bIns="47265" numCol="1" anchor="t" anchorCtr="0" compatLnSpc="1">
            <a:prstTxWarp prst="textNoShape">
              <a:avLst/>
            </a:prstTxWarp>
          </a:bodyPr>
          <a:lstStyle>
            <a:lvl1pPr algn="r">
              <a:defRPr sz="1200"/>
            </a:lvl1pPr>
          </a:lstStyle>
          <a:p>
            <a:pPr>
              <a:defRPr/>
            </a:pPr>
            <a:endParaRPr lang="en-US" altLang="ko-KR"/>
          </a:p>
        </p:txBody>
      </p:sp>
      <p:sp>
        <p:nvSpPr>
          <p:cNvPr id="87044" name="Rectangle 4"/>
          <p:cNvSpPr>
            <a:spLocks noGrp="1" noRot="1" noChangeAspect="1" noChangeArrowheads="1" noTextEdit="1"/>
          </p:cNvSpPr>
          <p:nvPr>
            <p:ph type="sldImg" idx="2"/>
          </p:nvPr>
        </p:nvSpPr>
        <p:spPr bwMode="auto">
          <a:xfrm>
            <a:off x="1025525" y="723900"/>
            <a:ext cx="4832350" cy="3624263"/>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7575" y="4589225"/>
            <a:ext cx="5046663" cy="4347686"/>
          </a:xfrm>
          <a:prstGeom prst="rect">
            <a:avLst/>
          </a:prstGeom>
          <a:noFill/>
          <a:ln w="9525">
            <a:noFill/>
            <a:miter lim="800000"/>
            <a:headEnd/>
            <a:tailEnd/>
          </a:ln>
          <a:effectLst/>
        </p:spPr>
        <p:txBody>
          <a:bodyPr vert="horz" wrap="square" lIns="94531" tIns="47265" rIns="94531" bIns="47265" numCol="1" anchor="t" anchorCtr="0" compatLnSpc="1">
            <a:prstTxWarp prst="textNoShape">
              <a:avLst/>
            </a:prstTxWarp>
          </a:bodyPr>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p>
        </p:txBody>
      </p:sp>
      <p:sp>
        <p:nvSpPr>
          <p:cNvPr id="8198" name="Rectangle 6"/>
          <p:cNvSpPr>
            <a:spLocks noGrp="1" noChangeArrowheads="1"/>
          </p:cNvSpPr>
          <p:nvPr>
            <p:ph type="ftr" sz="quarter" idx="4"/>
          </p:nvPr>
        </p:nvSpPr>
        <p:spPr bwMode="auto">
          <a:xfrm>
            <a:off x="0" y="9178449"/>
            <a:ext cx="2982119" cy="483076"/>
          </a:xfrm>
          <a:prstGeom prst="rect">
            <a:avLst/>
          </a:prstGeom>
          <a:noFill/>
          <a:ln w="9525">
            <a:noFill/>
            <a:miter lim="800000"/>
            <a:headEnd/>
            <a:tailEnd/>
          </a:ln>
          <a:effectLst/>
        </p:spPr>
        <p:txBody>
          <a:bodyPr vert="horz" wrap="square" lIns="94531" tIns="47265" rIns="94531" bIns="47265" numCol="1" anchor="b" anchorCtr="0" compatLnSpc="1">
            <a:prstTxWarp prst="textNoShape">
              <a:avLst/>
            </a:prstTxWarp>
          </a:bodyPr>
          <a:lstStyle>
            <a:lvl1pPr algn="l">
              <a:defRPr sz="1200"/>
            </a:lvl1pPr>
          </a:lstStyle>
          <a:p>
            <a:pPr>
              <a:defRPr/>
            </a:pPr>
            <a:endParaRPr lang="en-US" altLang="ko-KR"/>
          </a:p>
        </p:txBody>
      </p:sp>
      <p:sp>
        <p:nvSpPr>
          <p:cNvPr id="8199" name="Rectangle 7"/>
          <p:cNvSpPr>
            <a:spLocks noGrp="1" noChangeArrowheads="1"/>
          </p:cNvSpPr>
          <p:nvPr>
            <p:ph type="sldNum" sz="quarter" idx="5"/>
          </p:nvPr>
        </p:nvSpPr>
        <p:spPr bwMode="auto">
          <a:xfrm>
            <a:off x="3899694" y="9178449"/>
            <a:ext cx="2982119" cy="483076"/>
          </a:xfrm>
          <a:prstGeom prst="rect">
            <a:avLst/>
          </a:prstGeom>
          <a:noFill/>
          <a:ln w="9525">
            <a:noFill/>
            <a:miter lim="800000"/>
            <a:headEnd/>
            <a:tailEnd/>
          </a:ln>
          <a:effectLst/>
        </p:spPr>
        <p:txBody>
          <a:bodyPr vert="horz" wrap="square" lIns="94531" tIns="47265" rIns="94531" bIns="47265" numCol="1" anchor="b" anchorCtr="0" compatLnSpc="1">
            <a:prstTxWarp prst="textNoShape">
              <a:avLst/>
            </a:prstTxWarp>
          </a:bodyPr>
          <a:lstStyle>
            <a:lvl1pPr algn="r">
              <a:defRPr sz="1200"/>
            </a:lvl1pPr>
          </a:lstStyle>
          <a:p>
            <a:pPr>
              <a:defRPr/>
            </a:pPr>
            <a:fld id="{76FA4E9E-91B5-41BE-8361-EEF719750951}" type="slidenum">
              <a:rPr lang="en-US" altLang="ko-KR"/>
              <a:pPr>
                <a:defRPr/>
              </a:pPr>
              <a:t>‹#›</a:t>
            </a:fld>
            <a:endParaRPr lang="en-US" altLang="ko-KR"/>
          </a:p>
        </p:txBody>
      </p:sp>
    </p:spTree>
    <p:extLst>
      <p:ext uri="{BB962C8B-B14F-4D97-AF65-F5344CB8AC3E}">
        <p14:creationId xmlns:p14="http://schemas.microsoft.com/office/powerpoint/2010/main" val="2803129755"/>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1pPr>
    <a:lvl2pPr marL="4572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2pPr>
    <a:lvl3pPr marL="9144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3pPr>
    <a:lvl4pPr marL="13716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4pPr>
    <a:lvl5pPr marL="18288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6FA4E9E-91B5-41BE-8361-EEF719750951}" type="slidenum">
              <a:rPr lang="en-US" altLang="ko-KR" smtClean="0"/>
              <a:pPr>
                <a:defRPr/>
              </a:pPr>
              <a:t>6</a:t>
            </a:fld>
            <a:endParaRPr lang="en-US" altLang="ko-KR"/>
          </a:p>
        </p:txBody>
      </p:sp>
    </p:spTree>
    <p:extLst>
      <p:ext uri="{BB962C8B-B14F-4D97-AF65-F5344CB8AC3E}">
        <p14:creationId xmlns:p14="http://schemas.microsoft.com/office/powerpoint/2010/main" val="89421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6D4A8CAC-3FF8-8444-BF87-B8263DAEA1B9}" type="slidenum">
              <a:rPr lang="en-US" altLang="ko-KR" smtClean="0"/>
              <a:pPr/>
              <a:t>43</a:t>
            </a:fld>
            <a:endParaRPr lang="ko-KR" altLang="en-US"/>
          </a:p>
        </p:txBody>
      </p:sp>
    </p:spTree>
    <p:extLst>
      <p:ext uri="{BB962C8B-B14F-4D97-AF65-F5344CB8AC3E}">
        <p14:creationId xmlns:p14="http://schemas.microsoft.com/office/powerpoint/2010/main" val="101973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6FA4E9E-91B5-41BE-8361-EEF719750951}" type="slidenum">
              <a:rPr lang="en-US" altLang="ko-KR" smtClean="0"/>
              <a:pPr>
                <a:defRPr/>
              </a:pPr>
              <a:t>46</a:t>
            </a:fld>
            <a:endParaRPr lang="en-US" altLang="ko-KR"/>
          </a:p>
        </p:txBody>
      </p:sp>
    </p:spTree>
    <p:extLst>
      <p:ext uri="{BB962C8B-B14F-4D97-AF65-F5344CB8AC3E}">
        <p14:creationId xmlns:p14="http://schemas.microsoft.com/office/powerpoint/2010/main" val="93704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6FA4E9E-91B5-41BE-8361-EEF719750951}" type="slidenum">
              <a:rPr lang="en-US" altLang="ko-KR" smtClean="0"/>
              <a:pPr>
                <a:defRPr/>
              </a:pPr>
              <a:t>47</a:t>
            </a:fld>
            <a:endParaRPr lang="en-US" altLang="ko-KR"/>
          </a:p>
        </p:txBody>
      </p:sp>
    </p:spTree>
    <p:extLst>
      <p:ext uri="{BB962C8B-B14F-4D97-AF65-F5344CB8AC3E}">
        <p14:creationId xmlns:p14="http://schemas.microsoft.com/office/powerpoint/2010/main" val="770156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D4A8CAC-3FF8-8444-BF87-B8263DAEA1B9}" type="slidenum">
              <a:rPr lang="en-US" altLang="ko-KR" smtClean="0"/>
              <a:pPr/>
              <a:t>49</a:t>
            </a:fld>
            <a:endParaRPr lang="ko-KR" altLang="en-US"/>
          </a:p>
        </p:txBody>
      </p:sp>
    </p:spTree>
    <p:extLst>
      <p:ext uri="{BB962C8B-B14F-4D97-AF65-F5344CB8AC3E}">
        <p14:creationId xmlns:p14="http://schemas.microsoft.com/office/powerpoint/2010/main" val="1016981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6FA4E9E-91B5-41BE-8361-EEF719750951}" type="slidenum">
              <a:rPr lang="en-US" altLang="ko-KR" smtClean="0"/>
              <a:pPr>
                <a:defRPr/>
              </a:pPr>
              <a:t>50</a:t>
            </a:fld>
            <a:endParaRPr lang="en-US" altLang="ko-KR"/>
          </a:p>
        </p:txBody>
      </p:sp>
    </p:spTree>
    <p:extLst>
      <p:ext uri="{BB962C8B-B14F-4D97-AF65-F5344CB8AC3E}">
        <p14:creationId xmlns:p14="http://schemas.microsoft.com/office/powerpoint/2010/main" val="932730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D4A8CAC-3FF8-8444-BF87-B8263DAEA1B9}" type="slidenum">
              <a:rPr lang="en-US" altLang="ko-KR" smtClean="0"/>
              <a:pPr/>
              <a:t>51</a:t>
            </a:fld>
            <a:endParaRPr lang="ko-KR" altLang="en-US"/>
          </a:p>
        </p:txBody>
      </p:sp>
    </p:spTree>
    <p:extLst>
      <p:ext uri="{BB962C8B-B14F-4D97-AF65-F5344CB8AC3E}">
        <p14:creationId xmlns:p14="http://schemas.microsoft.com/office/powerpoint/2010/main" val="1578363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D4A8CAC-3FF8-8444-BF87-B8263DAEA1B9}" type="slidenum">
              <a:rPr lang="en-US" altLang="ko-KR" smtClean="0"/>
              <a:pPr/>
              <a:t>52</a:t>
            </a:fld>
            <a:endParaRPr lang="ko-KR" altLang="en-US"/>
          </a:p>
        </p:txBody>
      </p:sp>
    </p:spTree>
    <p:extLst>
      <p:ext uri="{BB962C8B-B14F-4D97-AF65-F5344CB8AC3E}">
        <p14:creationId xmlns:p14="http://schemas.microsoft.com/office/powerpoint/2010/main" val="2712877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D4A8CAC-3FF8-8444-BF87-B8263DAEA1B9}" type="slidenum">
              <a:rPr lang="en-US" altLang="ko-KR" smtClean="0"/>
              <a:pPr/>
              <a:t>53</a:t>
            </a:fld>
            <a:endParaRPr lang="ko-KR" altLang="en-US"/>
          </a:p>
        </p:txBody>
      </p:sp>
    </p:spTree>
    <p:extLst>
      <p:ext uri="{BB962C8B-B14F-4D97-AF65-F5344CB8AC3E}">
        <p14:creationId xmlns:p14="http://schemas.microsoft.com/office/powerpoint/2010/main" val="3823998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D4A8CAC-3FF8-8444-BF87-B8263DAEA1B9}" type="slidenum">
              <a:rPr lang="en-US" altLang="ko-KR" smtClean="0"/>
              <a:pPr/>
              <a:t>54</a:t>
            </a:fld>
            <a:endParaRPr lang="ko-KR" altLang="en-US"/>
          </a:p>
        </p:txBody>
      </p:sp>
    </p:spTree>
    <p:extLst>
      <p:ext uri="{BB962C8B-B14F-4D97-AF65-F5344CB8AC3E}">
        <p14:creationId xmlns:p14="http://schemas.microsoft.com/office/powerpoint/2010/main" val="331553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defTabSz="945307">
              <a:defRPr/>
            </a:pPr>
            <a:r>
              <a:rPr lang="en-US" altLang="ko-KR" dirty="0">
                <a:latin typeface="Times New Roman" panose="02020603050405020304" pitchFamily="18" charset="0"/>
                <a:cs typeface="Times New Roman" panose="02020603050405020304" pitchFamily="18" charset="0"/>
              </a:rPr>
              <a:t>Human experts at the University of North Carolina School of Medicine tested Watson by having the AI analyze 1,000 cancer diagnoses. In 99 percent of the cases, Watson was able to recommend treatment plans that matched actual suggestions from oncologists. Not only that, but because it can read and digest thousands of documents in minutes, Watson found treatment options human doctors missed in 30 percent of the cases. The AI’s processing power allowed it to take into account all of the research papers or clinical trials that the human oncologists might not have read at the time of diagnosis. (Source: </a:t>
            </a:r>
            <a:r>
              <a:rPr lang="en-US" altLang="ko-KR" i="1" dirty="0">
                <a:latin typeface="Times New Roman" panose="02020603050405020304" pitchFamily="18" charset="0"/>
                <a:cs typeface="Times New Roman" panose="02020603050405020304" pitchFamily="18" charset="0"/>
              </a:rPr>
              <a:t>Futurism</a:t>
            </a:r>
            <a:r>
              <a:rPr lang="en-US" altLang="ko-KR" dirty="0">
                <a:latin typeface="Times New Roman" panose="02020603050405020304" pitchFamily="18" charset="0"/>
                <a:cs typeface="Times New Roman" panose="02020603050405020304" pitchFamily="18" charset="0"/>
              </a:rPr>
              <a:t>, October 28, 2016)</a:t>
            </a:r>
            <a:endParaRPr lang="ko-KR" altLang="en-US" dirty="0">
              <a:latin typeface="Times New Roman" panose="02020603050405020304" pitchFamily="18" charset="0"/>
              <a:cs typeface="Times New Roman" panose="02020603050405020304" pitchFamily="18" charset="0"/>
            </a:endParaRPr>
          </a:p>
          <a:p>
            <a:endParaRPr lang="ko-KR" altLang="en-US" dirty="0"/>
          </a:p>
        </p:txBody>
      </p:sp>
      <p:sp>
        <p:nvSpPr>
          <p:cNvPr id="4" name="슬라이드 번호 개체 틀 3"/>
          <p:cNvSpPr>
            <a:spLocks noGrp="1"/>
          </p:cNvSpPr>
          <p:nvPr>
            <p:ph type="sldNum" sz="quarter" idx="10"/>
          </p:nvPr>
        </p:nvSpPr>
        <p:spPr/>
        <p:txBody>
          <a:bodyPr/>
          <a:lstStyle/>
          <a:p>
            <a:pPr>
              <a:defRPr/>
            </a:pPr>
            <a:fld id="{76FA4E9E-91B5-41BE-8361-EEF719750951}" type="slidenum">
              <a:rPr lang="en-US" altLang="ko-KR" smtClean="0"/>
              <a:pPr>
                <a:defRPr/>
              </a:pPr>
              <a:t>8</a:t>
            </a:fld>
            <a:endParaRPr lang="en-US" altLang="ko-KR"/>
          </a:p>
        </p:txBody>
      </p:sp>
    </p:spTree>
    <p:extLst>
      <p:ext uri="{BB962C8B-B14F-4D97-AF65-F5344CB8AC3E}">
        <p14:creationId xmlns:p14="http://schemas.microsoft.com/office/powerpoint/2010/main" val="2695359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6FA4E9E-91B5-41BE-8361-EEF719750951}" type="slidenum">
              <a:rPr lang="en-US" altLang="ko-KR" smtClean="0"/>
              <a:pPr>
                <a:defRPr/>
              </a:pPr>
              <a:t>10</a:t>
            </a:fld>
            <a:endParaRPr lang="en-US" altLang="ko-KR"/>
          </a:p>
        </p:txBody>
      </p:sp>
    </p:spTree>
    <p:extLst>
      <p:ext uri="{BB962C8B-B14F-4D97-AF65-F5344CB8AC3E}">
        <p14:creationId xmlns:p14="http://schemas.microsoft.com/office/powerpoint/2010/main" val="275363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6FA4E9E-91B5-41BE-8361-EEF719750951}" type="slidenum">
              <a:rPr lang="en-US" altLang="ko-KR" smtClean="0"/>
              <a:pPr>
                <a:defRPr/>
              </a:pPr>
              <a:t>11</a:t>
            </a:fld>
            <a:endParaRPr lang="en-US" altLang="ko-KR"/>
          </a:p>
        </p:txBody>
      </p:sp>
    </p:spTree>
    <p:extLst>
      <p:ext uri="{BB962C8B-B14F-4D97-AF65-F5344CB8AC3E}">
        <p14:creationId xmlns:p14="http://schemas.microsoft.com/office/powerpoint/2010/main" val="2184749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defTabSz="945307" eaLnBrk="1" fontAlgn="auto" hangingPunct="1">
              <a:spcBef>
                <a:spcPts val="0"/>
              </a:spcBef>
              <a:spcAft>
                <a:spcPts val="0"/>
              </a:spcAft>
              <a:buFont typeface="Arial" pitchFamily="34" charset="0"/>
              <a:buChar char="•"/>
              <a:defRPr/>
            </a:pPr>
            <a:r>
              <a:rPr lang="ko-KR" altLang="en-US" dirty="0" smtClean="0">
                <a:latin typeface="굴림" panose="020B0600000101010101" pitchFamily="50" charset="-127"/>
                <a:ea typeface="굴림" panose="020B0600000101010101" pitchFamily="50" charset="-127"/>
              </a:rPr>
              <a:t> 최근 변혁을 </a:t>
            </a:r>
            <a:r>
              <a:rPr lang="en-US" altLang="ko-KR" dirty="0" smtClean="0">
                <a:latin typeface="굴림" panose="020B0600000101010101" pitchFamily="50" charset="-127"/>
                <a:ea typeface="굴림" panose="020B0600000101010101" pitchFamily="50" charset="-127"/>
              </a:rPr>
              <a:t>3</a:t>
            </a:r>
            <a:r>
              <a:rPr lang="ko-KR" altLang="en-US" dirty="0" smtClean="0">
                <a:latin typeface="굴림" panose="020B0600000101010101" pitchFamily="50" charset="-127"/>
                <a:ea typeface="굴림" panose="020B0600000101010101" pitchFamily="50" charset="-127"/>
              </a:rPr>
              <a:t>차 산업혁명의 연장이 아닌 </a:t>
            </a:r>
            <a:r>
              <a:rPr lang="en-US" altLang="ko-KR" dirty="0" smtClean="0">
                <a:latin typeface="굴림" panose="020B0600000101010101" pitchFamily="50" charset="-127"/>
                <a:ea typeface="굴림" panose="020B0600000101010101" pitchFamily="50" charset="-127"/>
              </a:rPr>
              <a:t>4</a:t>
            </a:r>
            <a:r>
              <a:rPr lang="ko-KR" altLang="en-US" dirty="0" smtClean="0">
                <a:latin typeface="굴림" panose="020B0600000101010101" pitchFamily="50" charset="-127"/>
                <a:ea typeface="굴림" panose="020B0600000101010101" pitchFamily="50" charset="-127"/>
              </a:rPr>
              <a:t>차 산업혁명이라 부르는 이유</a:t>
            </a:r>
            <a:r>
              <a:rPr lang="en-US" altLang="ko-KR" dirty="0" smtClean="0">
                <a:latin typeface="굴림" panose="020B0600000101010101" pitchFamily="50" charset="-127"/>
                <a:ea typeface="굴림" panose="020B0600000101010101" pitchFamily="50" charset="-127"/>
              </a:rPr>
              <a:t>:</a:t>
            </a:r>
            <a:r>
              <a:rPr lang="ko-KR" altLang="en-US" dirty="0" smtClean="0">
                <a:latin typeface="굴림" panose="020B0600000101010101" pitchFamily="50" charset="-127"/>
                <a:ea typeface="굴림" panose="020B0600000101010101" pitchFamily="50" charset="-127"/>
              </a:rPr>
              <a:t> 속도</a:t>
            </a:r>
            <a:r>
              <a:rPr lang="en-US" altLang="ko-KR" dirty="0" smtClean="0">
                <a:latin typeface="굴림" panose="020B0600000101010101" pitchFamily="50" charset="-127"/>
                <a:ea typeface="굴림" panose="020B0600000101010101" pitchFamily="50" charset="-127"/>
              </a:rPr>
              <a:t>,</a:t>
            </a:r>
            <a:r>
              <a:rPr lang="ko-KR" altLang="en-US" dirty="0" smtClean="0">
                <a:latin typeface="굴림" panose="020B0600000101010101" pitchFamily="50" charset="-127"/>
                <a:ea typeface="굴림" panose="020B0600000101010101" pitchFamily="50" charset="-127"/>
              </a:rPr>
              <a:t> 영향 범위</a:t>
            </a:r>
            <a:r>
              <a:rPr lang="en-US" altLang="ko-KR" dirty="0" smtClean="0">
                <a:latin typeface="굴림" panose="020B0600000101010101" pitchFamily="50" charset="-127"/>
                <a:ea typeface="굴림" panose="020B0600000101010101" pitchFamily="50" charset="-127"/>
              </a:rPr>
              <a:t>,</a:t>
            </a:r>
            <a:r>
              <a:rPr lang="ko-KR" altLang="en-US" dirty="0" smtClean="0">
                <a:latin typeface="굴림" panose="020B0600000101010101" pitchFamily="50" charset="-127"/>
                <a:ea typeface="굴림" panose="020B0600000101010101" pitchFamily="50" charset="-127"/>
              </a:rPr>
              <a:t> 시스템에 미치는 파급효과가 이전과는 판이하게 다름</a:t>
            </a:r>
          </a:p>
          <a:p>
            <a:endParaRPr lang="ko-KR" altLang="en-US" dirty="0"/>
          </a:p>
        </p:txBody>
      </p:sp>
      <p:sp>
        <p:nvSpPr>
          <p:cNvPr id="4" name="슬라이드 번호 개체 틀 3"/>
          <p:cNvSpPr>
            <a:spLocks noGrp="1"/>
          </p:cNvSpPr>
          <p:nvPr>
            <p:ph type="sldNum" sz="quarter" idx="10"/>
          </p:nvPr>
        </p:nvSpPr>
        <p:spPr/>
        <p:txBody>
          <a:bodyPr/>
          <a:lstStyle/>
          <a:p>
            <a:fld id="{6D4A8CAC-3FF8-8444-BF87-B8263DAEA1B9}" type="slidenum">
              <a:rPr lang="en-US" altLang="ko-KR" smtClean="0"/>
              <a:pPr/>
              <a:t>20</a:t>
            </a:fld>
            <a:endParaRPr lang="ko-KR" altLang="en-US"/>
          </a:p>
        </p:txBody>
      </p:sp>
    </p:spTree>
    <p:extLst>
      <p:ext uri="{BB962C8B-B14F-4D97-AF65-F5344CB8AC3E}">
        <p14:creationId xmlns:p14="http://schemas.microsoft.com/office/powerpoint/2010/main" val="392290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6FA4E9E-91B5-41BE-8361-EEF719750951}" type="slidenum">
              <a:rPr lang="en-US" altLang="ko-KR" smtClean="0"/>
              <a:pPr>
                <a:defRPr/>
              </a:pPr>
              <a:t>28</a:t>
            </a:fld>
            <a:endParaRPr lang="en-US" altLang="ko-KR"/>
          </a:p>
        </p:txBody>
      </p:sp>
    </p:spTree>
    <p:extLst>
      <p:ext uri="{BB962C8B-B14F-4D97-AF65-F5344CB8AC3E}">
        <p14:creationId xmlns:p14="http://schemas.microsoft.com/office/powerpoint/2010/main" val="1727541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6FA4E9E-91B5-41BE-8361-EEF719750951}" type="slidenum">
              <a:rPr lang="en-US" altLang="ko-KR" smtClean="0"/>
              <a:pPr>
                <a:defRPr/>
              </a:pPr>
              <a:t>31</a:t>
            </a:fld>
            <a:endParaRPr lang="en-US" altLang="ko-KR"/>
          </a:p>
        </p:txBody>
      </p:sp>
    </p:spTree>
    <p:extLst>
      <p:ext uri="{BB962C8B-B14F-4D97-AF65-F5344CB8AC3E}">
        <p14:creationId xmlns:p14="http://schemas.microsoft.com/office/powerpoint/2010/main" val="1673382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6FA4E9E-91B5-41BE-8361-EEF719750951}" type="slidenum">
              <a:rPr lang="en-US" altLang="ko-KR" smtClean="0"/>
              <a:pPr>
                <a:defRPr/>
              </a:pPr>
              <a:t>32</a:t>
            </a:fld>
            <a:endParaRPr lang="en-US" altLang="ko-KR"/>
          </a:p>
        </p:txBody>
      </p:sp>
    </p:spTree>
    <p:extLst>
      <p:ext uri="{BB962C8B-B14F-4D97-AF65-F5344CB8AC3E}">
        <p14:creationId xmlns:p14="http://schemas.microsoft.com/office/powerpoint/2010/main" val="1866700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76FA4E9E-91B5-41BE-8361-EEF719750951}" type="slidenum">
              <a:rPr lang="en-US" altLang="ko-KR" smtClean="0"/>
              <a:pPr>
                <a:defRPr/>
              </a:pPr>
              <a:t>35</a:t>
            </a:fld>
            <a:endParaRPr lang="en-US" altLang="ko-KR"/>
          </a:p>
        </p:txBody>
      </p:sp>
    </p:spTree>
    <p:extLst>
      <p:ext uri="{BB962C8B-B14F-4D97-AF65-F5344CB8AC3E}">
        <p14:creationId xmlns:p14="http://schemas.microsoft.com/office/powerpoint/2010/main" val="3631882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xfrm>
            <a:off x="571472" y="6143644"/>
            <a:ext cx="1905000" cy="285728"/>
          </a:xfrm>
          <a:prstGeom prst="rect">
            <a:avLst/>
          </a:prstGeom>
          <a:ln/>
        </p:spPr>
        <p:txBody>
          <a:bodyPr/>
          <a:lstStyle>
            <a:lvl1pPr>
              <a:defRPr/>
            </a:lvl1pPr>
          </a:lstStyle>
          <a:p>
            <a:pPr>
              <a:defRPr/>
            </a:pPr>
            <a:endParaRPr lang="en-US" altLang="ko-KR" dirty="0"/>
          </a:p>
        </p:txBody>
      </p:sp>
      <p:sp>
        <p:nvSpPr>
          <p:cNvPr id="5"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26B9B3F7-EDB6-4E8B-B313-E70C9D170105}" type="slidenum">
              <a:rPr lang="en-US" altLang="ko-KR"/>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9991DC8F-C850-4543-AA0E-C1FBC51C9AF4}" type="slidenum">
              <a:rPr lang="en-US" altLang="ko-KR"/>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15100" y="609600"/>
            <a:ext cx="1943100" cy="5486400"/>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85800" y="609600"/>
            <a:ext cx="5676900" cy="54864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xfrm>
            <a:off x="3286116" y="6572272"/>
            <a:ext cx="1905000" cy="285728"/>
          </a:xfrm>
          <a:prstGeom prst="rect">
            <a:avLst/>
          </a:prstGeom>
          <a:ln/>
        </p:spPr>
        <p:txBody>
          <a:bodyPr/>
          <a:lstStyle>
            <a:lvl1pPr>
              <a:defRPr/>
            </a:lvl1pPr>
          </a:lstStyle>
          <a:p>
            <a:pPr>
              <a:defRPr/>
            </a:pPr>
            <a:endParaRPr lang="en-US" altLang="ko-KR"/>
          </a:p>
        </p:txBody>
      </p:sp>
      <p:sp>
        <p:nvSpPr>
          <p:cNvPr id="5"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C68E1EE8-5953-45E5-8E57-8505B3AE1895}" type="slidenum">
              <a:rPr lang="en-US" altLang="ko-KR"/>
              <a:pPr>
                <a:defRPr/>
              </a:pPr>
              <a:t>‹#›</a:t>
            </a:fld>
            <a:endParaRPr lang="en-US" altLang="ko-K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685800" y="609600"/>
            <a:ext cx="7772400" cy="1143000"/>
          </a:xfrm>
        </p:spPr>
        <p:txBody>
          <a:bodyPr/>
          <a:lstStyle/>
          <a:p>
            <a:r>
              <a:rPr lang="ko-KR" altLang="en-US" smtClean="0"/>
              <a:t>마스터 제목 스타일 편집</a:t>
            </a:r>
            <a:endParaRPr lang="ko-KR" altLang="en-US"/>
          </a:p>
        </p:txBody>
      </p:sp>
      <p:sp>
        <p:nvSpPr>
          <p:cNvPr id="3" name="표 개체 틀 2"/>
          <p:cNvSpPr>
            <a:spLocks noGrp="1"/>
          </p:cNvSpPr>
          <p:nvPr>
            <p:ph type="tbl" idx="1"/>
          </p:nvPr>
        </p:nvSpPr>
        <p:spPr>
          <a:xfrm>
            <a:off x="685800" y="1981200"/>
            <a:ext cx="7772400" cy="4114800"/>
          </a:xfrm>
        </p:spPr>
        <p:txBody>
          <a:bodyPr/>
          <a:lstStyle/>
          <a:p>
            <a:pPr lvl="0"/>
            <a:endParaRPr lang="ko-KR" altLang="en-US" noProof="0" smtClean="0"/>
          </a:p>
        </p:txBody>
      </p:sp>
      <p:sp>
        <p:nvSpPr>
          <p:cNvPr id="4" name="Rectangle 4"/>
          <p:cNvSpPr>
            <a:spLocks noGrp="1" noChangeArrowheads="1"/>
          </p:cNvSpPr>
          <p:nvPr>
            <p:ph type="dt" sz="half" idx="10"/>
          </p:nvPr>
        </p:nvSpPr>
        <p:spPr>
          <a:xfrm>
            <a:off x="3286116" y="6572272"/>
            <a:ext cx="1905000" cy="285728"/>
          </a:xfrm>
          <a:prstGeom prst="rect">
            <a:avLst/>
          </a:prstGeom>
          <a:ln/>
        </p:spPr>
        <p:txBody>
          <a:bodyPr/>
          <a:lstStyle>
            <a:lvl1pPr>
              <a:defRPr/>
            </a:lvl1pPr>
          </a:lstStyle>
          <a:p>
            <a:pPr>
              <a:defRPr/>
            </a:pPr>
            <a:endParaRPr lang="en-US" altLang="ko-KR"/>
          </a:p>
        </p:txBody>
      </p:sp>
      <p:sp>
        <p:nvSpPr>
          <p:cNvPr id="5"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408ED524-D26A-420B-9D8E-FB2017475CAB}" type="slidenum">
              <a:rPr lang="en-US" altLang="ko-KR"/>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F31904AF-B859-43FD-B749-8CD291143D45}" type="slidenum">
              <a:rPr lang="en-US" altLang="ko-KR"/>
              <a:pPr>
                <a:defRP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5"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DE6D4B3D-508C-4F0F-AE64-03EEA1109CBC}" type="slidenum">
              <a:rPr lang="en-US" altLang="ko-KR"/>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DA6BB053-9637-45A1-BF82-82FA3AE4C6A6}" type="slidenum">
              <a:rPr lang="en-US" altLang="ko-KR"/>
              <a:pPr>
                <a:defRP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8"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F0429ACA-F71A-403F-B835-CB79B45F77BB}" type="slidenum">
              <a:rPr lang="en-US" altLang="ko-KR"/>
              <a:pPr>
                <a:defRP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xfrm>
            <a:off x="3286116" y="6572272"/>
            <a:ext cx="1905000" cy="285728"/>
          </a:xfrm>
          <a:prstGeom prst="rect">
            <a:avLst/>
          </a:prstGeom>
          <a:ln/>
        </p:spPr>
        <p:txBody>
          <a:bodyPr/>
          <a:lstStyle>
            <a:lvl1pPr>
              <a:defRPr/>
            </a:lvl1pPr>
          </a:lstStyle>
          <a:p>
            <a:pPr>
              <a:defRPr/>
            </a:pPr>
            <a:endParaRPr lang="en-US" altLang="ko-KR"/>
          </a:p>
        </p:txBody>
      </p:sp>
      <p:sp>
        <p:nvSpPr>
          <p:cNvPr id="4"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7D23B60B-BCEE-4D79-B68F-1C0E7884B82B}" type="slidenum">
              <a:rPr lang="en-US" altLang="ko-KR"/>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286116" y="6572272"/>
            <a:ext cx="1905000" cy="285728"/>
          </a:xfrm>
          <a:prstGeom prst="rect">
            <a:avLst/>
          </a:prstGeom>
          <a:ln/>
        </p:spPr>
        <p:txBody>
          <a:bodyPr/>
          <a:lstStyle>
            <a:lvl1pPr>
              <a:defRPr/>
            </a:lvl1pPr>
          </a:lstStyle>
          <a:p>
            <a:pPr>
              <a:defRPr/>
            </a:pPr>
            <a:endParaRPr lang="en-US" altLang="ko-KR"/>
          </a:p>
        </p:txBody>
      </p:sp>
      <p:sp>
        <p:nvSpPr>
          <p:cNvPr id="3"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CBC20190-B649-4960-AE72-C80BD0FF6486}" type="slidenum">
              <a:rPr lang="en-US" altLang="ko-KR"/>
              <a:pPr>
                <a:defRP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xfrm>
            <a:off x="3286116" y="6572272"/>
            <a:ext cx="1905000" cy="285728"/>
          </a:xfrm>
          <a:prstGeom prst="rect">
            <a:avLst/>
          </a:prstGeom>
          <a:ln/>
        </p:spPr>
        <p:txBody>
          <a:bodyPr/>
          <a:lstStyle>
            <a:lvl1pPr>
              <a:defRPr/>
            </a:lvl1pPr>
          </a:lstStyle>
          <a:p>
            <a:pPr>
              <a:defRPr/>
            </a:pPr>
            <a:endParaRPr lang="en-US" altLang="ko-KR"/>
          </a:p>
        </p:txBody>
      </p:sp>
      <p:sp>
        <p:nvSpPr>
          <p:cNvPr id="6"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DEE16F16-4E82-4AB7-AFBE-FE8F66BD70C4}" type="slidenum">
              <a:rPr lang="en-US" altLang="ko-KR"/>
              <a:pPr>
                <a:defRP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6" name="Rectangle 6"/>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EC786B87-78D8-4FE3-85AF-2EA5A2AC0118}" type="slidenum">
              <a:rPr lang="en-US" altLang="ko-KR"/>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32" name="Freeform 8"/>
          <p:cNvSpPr>
            <a:spLocks/>
          </p:cNvSpPr>
          <p:nvPr userDrawn="1"/>
        </p:nvSpPr>
        <p:spPr bwMode="gray">
          <a:xfrm>
            <a:off x="1600200" y="260350"/>
            <a:ext cx="7542213" cy="720725"/>
          </a:xfrm>
          <a:custGeom>
            <a:avLst/>
            <a:gdLst/>
            <a:ahLst/>
            <a:cxnLst>
              <a:cxn ang="0">
                <a:pos x="0" y="657"/>
              </a:cxn>
              <a:cxn ang="0">
                <a:pos x="4134" y="657"/>
              </a:cxn>
              <a:cxn ang="0">
                <a:pos x="4134" y="0"/>
              </a:cxn>
              <a:cxn ang="0">
                <a:pos x="401" y="1"/>
              </a:cxn>
              <a:cxn ang="0">
                <a:pos x="0" y="657"/>
              </a:cxn>
            </a:cxnLst>
            <a:rect l="0" t="0" r="r" b="b"/>
            <a:pathLst>
              <a:path w="4134" h="657">
                <a:moveTo>
                  <a:pt x="0" y="657"/>
                </a:moveTo>
                <a:lnTo>
                  <a:pt x="4134" y="657"/>
                </a:lnTo>
                <a:lnTo>
                  <a:pt x="4134" y="0"/>
                </a:lnTo>
                <a:lnTo>
                  <a:pt x="401" y="1"/>
                </a:lnTo>
                <a:lnTo>
                  <a:pt x="0" y="657"/>
                </a:lnTo>
                <a:close/>
              </a:path>
            </a:pathLst>
          </a:custGeom>
          <a:gradFill rotWithShape="1">
            <a:gsLst>
              <a:gs pos="0">
                <a:srgbClr val="0000FF"/>
              </a:gs>
              <a:gs pos="100000">
                <a:srgbClr val="0000CC"/>
              </a:gs>
            </a:gsLst>
            <a:lin ang="0" scaled="1"/>
          </a:gradFill>
          <a:ln w="9525">
            <a:noFill/>
            <a:round/>
            <a:headEnd/>
            <a:tailEnd/>
          </a:ln>
          <a:effectLst/>
        </p:spPr>
        <p:txBody>
          <a:bodyPr/>
          <a:lstStyle/>
          <a:p>
            <a:pPr>
              <a:defRPr/>
            </a:pPr>
            <a:endParaRPr lang="ko-KR" altLang="en-US"/>
          </a:p>
        </p:txBody>
      </p:sp>
      <p:sp>
        <p:nvSpPr>
          <p:cNvPr id="1033" name="Freeform 9"/>
          <p:cNvSpPr>
            <a:spLocks/>
          </p:cNvSpPr>
          <p:nvPr userDrawn="1"/>
        </p:nvSpPr>
        <p:spPr bwMode="ltGray">
          <a:xfrm>
            <a:off x="0" y="981075"/>
            <a:ext cx="1600200" cy="288925"/>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rgbClr val="FF6600"/>
          </a:solidFill>
          <a:ln w="9525" cap="flat" cmpd="sng">
            <a:noFill/>
            <a:prstDash val="solid"/>
            <a:round/>
            <a:headEnd type="none" w="med" len="med"/>
            <a:tailEnd type="none" w="med" len="med"/>
          </a:ln>
          <a:effectLst/>
        </p:spPr>
        <p:txBody>
          <a:bodyPr/>
          <a:lstStyle/>
          <a:p>
            <a:pPr>
              <a:defRPr/>
            </a:pPr>
            <a:endParaRPr lang="ko-KR" altLang="en-US"/>
          </a:p>
        </p:txBody>
      </p:sp>
      <p:sp>
        <p:nvSpPr>
          <p:cNvPr id="1034" name="Rectangle 10"/>
          <p:cNvSpPr>
            <a:spLocks noChangeArrowheads="1"/>
          </p:cNvSpPr>
          <p:nvPr userDrawn="1"/>
        </p:nvSpPr>
        <p:spPr bwMode="auto">
          <a:xfrm>
            <a:off x="11113" y="6613525"/>
            <a:ext cx="3463925" cy="171450"/>
          </a:xfrm>
          <a:prstGeom prst="rect">
            <a:avLst/>
          </a:prstGeom>
          <a:noFill/>
          <a:ln w="9525">
            <a:noFill/>
            <a:miter lim="800000"/>
            <a:headEnd/>
            <a:tailEnd/>
          </a:ln>
          <a:effectLst/>
        </p:spPr>
        <p:txBody>
          <a:bodyPr/>
          <a:lstStyle/>
          <a:p>
            <a:pPr algn="l">
              <a:defRPr/>
            </a:pPr>
            <a:r>
              <a:rPr lang="en-US" altLang="ko-KR" sz="1100" dirty="0">
                <a:solidFill>
                  <a:srgbClr val="000000"/>
                </a:solidFill>
              </a:rPr>
              <a:t>Copyright </a:t>
            </a:r>
            <a:r>
              <a:rPr lang="en-US" altLang="ko-KR" sz="1100" dirty="0">
                <a:solidFill>
                  <a:srgbClr val="000000"/>
                </a:solidFill>
                <a:latin typeface="Times New Roman" pitchFamily="18" charset="0"/>
              </a:rPr>
              <a:t>©</a:t>
            </a:r>
            <a:r>
              <a:rPr lang="en-US" altLang="ko-KR" sz="1100" dirty="0">
                <a:solidFill>
                  <a:srgbClr val="000000"/>
                </a:solidFill>
              </a:rPr>
              <a:t> </a:t>
            </a:r>
            <a:r>
              <a:rPr lang="en-US" altLang="ko-KR" sz="1100" dirty="0" smtClean="0">
                <a:solidFill>
                  <a:srgbClr val="000000"/>
                </a:solidFill>
              </a:rPr>
              <a:t>2018 </a:t>
            </a:r>
            <a:r>
              <a:rPr lang="ko-KR" altLang="en-US" sz="1100" dirty="0">
                <a:solidFill>
                  <a:srgbClr val="000000"/>
                </a:solidFill>
              </a:rPr>
              <a:t>양 혁 승 </a:t>
            </a:r>
            <a:r>
              <a:rPr lang="en-US" altLang="ko-KR" sz="1100" dirty="0">
                <a:solidFill>
                  <a:srgbClr val="000000"/>
                </a:solidFill>
              </a:rPr>
              <a:t>All Rights Reserved.</a:t>
            </a:r>
          </a:p>
        </p:txBody>
      </p:sp>
    </p:spTree>
  </p:cSld>
  <p:clrMap bg1="lt1" tx1="dk1" bg2="lt2" tx2="dk2" accent1="accent1" accent2="accent2" accent3="accent3" accent4="accent4" accent5="accent5" accent6="accent6" hlink="hlink" folHlink="folHlink"/>
  <p:sldLayoutIdLst>
    <p:sldLayoutId id="2147483772" r:id="rId1"/>
    <p:sldLayoutId id="2147483771" r:id="rId2"/>
    <p:sldLayoutId id="2147483770" r:id="rId3"/>
    <p:sldLayoutId id="2147483769" r:id="rId4"/>
    <p:sldLayoutId id="2147483768" r:id="rId5"/>
    <p:sldLayoutId id="2147483767" r:id="rId6"/>
    <p:sldLayoutId id="2147483766" r:id="rId7"/>
    <p:sldLayoutId id="2147483765" r:id="rId8"/>
    <p:sldLayoutId id="2147483764" r:id="rId9"/>
    <p:sldLayoutId id="2147483763" r:id="rId10"/>
    <p:sldLayoutId id="2147483762" r:id="rId11"/>
    <p:sldLayoutId id="2147483761" r:id="rId12"/>
  </p:sldLayoutIdLst>
  <p:hf sldNum="0" hd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tIIJME8-au8?start=12" TargetMode="External"/><Relationship Id="rId4" Type="http://schemas.openxmlformats.org/officeDocument/2006/relationships/hyperlink" Target="https://www.youtube.com/watch?v=tIIJME8-au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fRj34o4hN4I?start=12" TargetMode="External"/><Relationship Id="rId4" Type="http://schemas.openxmlformats.org/officeDocument/2006/relationships/hyperlink" Target="https://www.youtube.com/watch?v=fRj34o4hN4I"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 Id="rId9"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TKkXRlli-aw" TargetMode="External"/><Relationship Id="rId4" Type="http://schemas.openxmlformats.org/officeDocument/2006/relationships/hyperlink" Target="https://www.youtube.com/watch?v=TKkXRlli-a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JOgHmHruL0c"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2KU4ErFHwz8"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UtBa9yVZBJM"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MXo_d6tNWuY?start=40" TargetMode="External"/><Relationship Id="rId4" Type="http://schemas.openxmlformats.org/officeDocument/2006/relationships/hyperlink" Target="https://www.youtube.com/watch?v=MXo_d6tNWuY"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NrmMk1Myrxc" TargetMode="External"/><Relationship Id="rId4" Type="http://schemas.openxmlformats.org/officeDocument/2006/relationships/hyperlink" Target="https://www.youtube.com/watch?v=NrmMk1Myrxc&amp;sns=e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youtube.com/watch?v=wtdtU4mqqi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bing.com/videos/search?q=%eb%8f%99%ec%9d%bc%eb%b3%b8+%eb%8c%80%ec%a7%80%ec%a7%84+%ec%93%b0%eb%82%98%eb%af%b8&amp;&amp;view=detail&amp;mid=BFA5DA7DA64791B5D2DFBFA5DA7DA64791B5D2DF&amp;FORM=VRDGAR"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547664" y="260648"/>
            <a:ext cx="7596336" cy="1224136"/>
          </a:xfrm>
        </p:spPr>
        <p:txBody>
          <a:bodyPr/>
          <a:lstStyle/>
          <a:p>
            <a:pPr eaLnBrk="1" hangingPunct="1">
              <a:spcBef>
                <a:spcPts val="1200"/>
              </a:spcBef>
            </a:pPr>
            <a:r>
              <a:rPr lang="ko-KR" altLang="en-US" sz="4000" b="1" dirty="0" smtClean="0">
                <a:solidFill>
                  <a:schemeClr val="bg1"/>
                </a:solidFill>
              </a:rPr>
              <a:t>제</a:t>
            </a:r>
            <a:r>
              <a:rPr lang="en-US" altLang="ko-KR" sz="4000" b="1" dirty="0" smtClean="0">
                <a:solidFill>
                  <a:schemeClr val="bg1"/>
                </a:solidFill>
              </a:rPr>
              <a:t>4</a:t>
            </a:r>
            <a:r>
              <a:rPr lang="ko-KR" altLang="en-US" sz="4000" b="1" dirty="0" smtClean="0">
                <a:solidFill>
                  <a:schemeClr val="bg1"/>
                </a:solidFill>
              </a:rPr>
              <a:t>차 산업혁명과 미래사회</a:t>
            </a:r>
            <a:r>
              <a:rPr lang="en-US" altLang="ko-KR" sz="4000" b="1" dirty="0" smtClean="0">
                <a:solidFill>
                  <a:schemeClr val="bg1"/>
                </a:solidFill>
              </a:rPr>
              <a:t/>
            </a:r>
            <a:br>
              <a:rPr lang="en-US" altLang="ko-KR" sz="4000" b="1" dirty="0" smtClean="0">
                <a:solidFill>
                  <a:schemeClr val="bg1"/>
                </a:solidFill>
              </a:rPr>
            </a:br>
            <a:r>
              <a:rPr lang="en-US" altLang="ko-KR" sz="3600" b="1" dirty="0" smtClean="0">
                <a:solidFill>
                  <a:srgbClr val="FF0000"/>
                </a:solidFill>
              </a:rPr>
              <a:t>: </a:t>
            </a:r>
            <a:r>
              <a:rPr lang="ko-KR" altLang="en-US" sz="3600" b="1" dirty="0" smtClean="0">
                <a:solidFill>
                  <a:srgbClr val="FF0000"/>
                </a:solidFill>
              </a:rPr>
              <a:t>교회에 주는 도전</a:t>
            </a:r>
          </a:p>
        </p:txBody>
      </p:sp>
      <p:sp>
        <p:nvSpPr>
          <p:cNvPr id="4099" name="Text Box 3"/>
          <p:cNvSpPr txBox="1">
            <a:spLocks noChangeArrowheads="1"/>
          </p:cNvSpPr>
          <p:nvPr/>
        </p:nvSpPr>
        <p:spPr bwMode="auto">
          <a:xfrm>
            <a:off x="1896050" y="3429000"/>
            <a:ext cx="5867400" cy="968375"/>
          </a:xfrm>
          <a:prstGeom prst="rect">
            <a:avLst/>
          </a:prstGeom>
          <a:noFill/>
          <a:ln w="9525">
            <a:noFill/>
            <a:miter lim="800000"/>
            <a:headEnd/>
            <a:tailEnd/>
          </a:ln>
        </p:spPr>
        <p:txBody>
          <a:bodyPr>
            <a:spAutoFit/>
          </a:bodyPr>
          <a:lstStyle/>
          <a:p>
            <a:pPr>
              <a:spcBef>
                <a:spcPct val="40000"/>
              </a:spcBef>
            </a:pPr>
            <a:r>
              <a:rPr lang="ko-KR" altLang="en-US" b="1" dirty="0"/>
              <a:t>양 혁 승</a:t>
            </a:r>
          </a:p>
          <a:p>
            <a:pPr>
              <a:spcBef>
                <a:spcPct val="40000"/>
              </a:spcBef>
            </a:pPr>
            <a:r>
              <a:rPr lang="en-US" altLang="ko-KR" b="1" dirty="0"/>
              <a:t>(</a:t>
            </a:r>
            <a:r>
              <a:rPr lang="ko-KR" altLang="en-US" b="1" dirty="0"/>
              <a:t>연세대학교 경영대학 교수</a:t>
            </a:r>
            <a:r>
              <a:rPr lang="en-US" altLang="ko-KR" b="1" dirty="0"/>
              <a:t>)</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rotWithShape="1">
          <a:blip r:embed="rId3" cstate="print">
            <a:extLst>
              <a:ext uri="{28A0092B-C50C-407E-A947-70E740481C1C}">
                <a14:useLocalDpi xmlns:a14="http://schemas.microsoft.com/office/drawing/2010/main" val="0"/>
              </a:ext>
            </a:extLst>
          </a:blip>
          <a:srcRect l="2709" r="3541" b="277"/>
          <a:stretch/>
        </p:blipFill>
        <p:spPr>
          <a:xfrm>
            <a:off x="0" y="1124744"/>
            <a:ext cx="9144000" cy="5472608"/>
          </a:xfrm>
          <a:prstGeom prst="rect">
            <a:avLst/>
          </a:prstGeom>
        </p:spPr>
      </p:pic>
      <p:sp>
        <p:nvSpPr>
          <p:cNvPr id="5" name="TextBox 4"/>
          <p:cNvSpPr txBox="1"/>
          <p:nvPr/>
        </p:nvSpPr>
        <p:spPr>
          <a:xfrm>
            <a:off x="2123728" y="260648"/>
            <a:ext cx="6912768" cy="707886"/>
          </a:xfrm>
          <a:prstGeom prst="rect">
            <a:avLst/>
          </a:prstGeom>
          <a:noFill/>
        </p:spPr>
        <p:txBody>
          <a:bodyPr wrap="square" rtlCol="0">
            <a:spAutoFit/>
          </a:bodyPr>
          <a:lstStyle/>
          <a:p>
            <a:pPr algn="ctr"/>
            <a:r>
              <a:rPr lang="en-US" altLang="ko-KR" sz="4000" b="1" dirty="0" smtClean="0">
                <a:solidFill>
                  <a:schemeClr val="bg1"/>
                </a:solidFill>
              </a:rPr>
              <a:t>Artist</a:t>
            </a:r>
            <a:r>
              <a:rPr lang="ko-KR" altLang="en-US" sz="4000" b="1" dirty="0" smtClean="0">
                <a:solidFill>
                  <a:schemeClr val="bg1"/>
                </a:solidFill>
              </a:rPr>
              <a:t> </a:t>
            </a:r>
            <a:r>
              <a:rPr lang="en-US" altLang="ko-KR" sz="4000" b="1" dirty="0" smtClean="0">
                <a:solidFill>
                  <a:schemeClr val="bg1"/>
                </a:solidFill>
              </a:rPr>
              <a:t>Aaron</a:t>
            </a:r>
            <a:r>
              <a:rPr lang="ko-KR" altLang="en-US" sz="4000" b="1" dirty="0" smtClean="0">
                <a:solidFill>
                  <a:schemeClr val="bg1"/>
                </a:solidFill>
              </a:rPr>
              <a:t>의 추상화</a:t>
            </a:r>
            <a:endParaRPr lang="ko-KR" altLang="en-US" sz="4000" b="1" dirty="0">
              <a:solidFill>
                <a:schemeClr val="bg1"/>
              </a:solidFill>
            </a:endParaRPr>
          </a:p>
        </p:txBody>
      </p:sp>
    </p:spTree>
    <p:extLst>
      <p:ext uri="{BB962C8B-B14F-4D97-AF65-F5344CB8AC3E}">
        <p14:creationId xmlns:p14="http://schemas.microsoft.com/office/powerpoint/2010/main" val="2291880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그룹 8"/>
          <p:cNvGrpSpPr/>
          <p:nvPr/>
        </p:nvGrpSpPr>
        <p:grpSpPr>
          <a:xfrm>
            <a:off x="0" y="1268760"/>
            <a:ext cx="9144000" cy="5256584"/>
            <a:chOff x="609600" y="685801"/>
            <a:chExt cx="11125200" cy="4524121"/>
          </a:xfrm>
        </p:grpSpPr>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85801"/>
              <a:ext cx="6095999" cy="4524121"/>
            </a:xfrm>
            <a:prstGeom prst="rect">
              <a:avLst/>
            </a:prstGeom>
          </p:spPr>
        </p:pic>
        <p:pic>
          <p:nvPicPr>
            <p:cNvPr id="8" name="그림 7"/>
            <p:cNvPicPr>
              <a:picLocks noChangeAspect="1"/>
            </p:cNvPicPr>
            <p:nvPr/>
          </p:nvPicPr>
          <p:blipFill rotWithShape="1">
            <a:blip r:embed="rId4" cstate="print">
              <a:extLst>
                <a:ext uri="{28A0092B-C50C-407E-A947-70E740481C1C}">
                  <a14:useLocalDpi xmlns:a14="http://schemas.microsoft.com/office/drawing/2010/main" val="0"/>
                </a:ext>
              </a:extLst>
            </a:blip>
            <a:srcRect l="15000" r="2500" b="277"/>
            <a:stretch/>
          </p:blipFill>
          <p:spPr>
            <a:xfrm>
              <a:off x="6705600" y="685801"/>
              <a:ext cx="5029200" cy="4524120"/>
            </a:xfrm>
            <a:prstGeom prst="rect">
              <a:avLst/>
            </a:prstGeom>
          </p:spPr>
        </p:pic>
      </p:grpSp>
      <p:sp>
        <p:nvSpPr>
          <p:cNvPr id="10" name="TextBox 9"/>
          <p:cNvSpPr txBox="1"/>
          <p:nvPr/>
        </p:nvSpPr>
        <p:spPr>
          <a:xfrm>
            <a:off x="1979712" y="260648"/>
            <a:ext cx="7164288" cy="646331"/>
          </a:xfrm>
          <a:prstGeom prst="rect">
            <a:avLst/>
          </a:prstGeom>
          <a:noFill/>
        </p:spPr>
        <p:txBody>
          <a:bodyPr wrap="square" rtlCol="0">
            <a:spAutoFit/>
          </a:bodyPr>
          <a:lstStyle/>
          <a:p>
            <a:r>
              <a:rPr lang="en-US" altLang="ko-KR" sz="3600" b="1" dirty="0">
                <a:solidFill>
                  <a:schemeClr val="bg1"/>
                </a:solidFill>
              </a:rPr>
              <a:t>The Painting </a:t>
            </a:r>
            <a:r>
              <a:rPr lang="en-US" altLang="ko-KR" sz="3600" b="1" dirty="0" smtClean="0">
                <a:solidFill>
                  <a:schemeClr val="bg1"/>
                </a:solidFill>
              </a:rPr>
              <a:t>Fool</a:t>
            </a:r>
            <a:r>
              <a:rPr lang="ko-KR" altLang="en-US" sz="3600" b="1" dirty="0" smtClean="0">
                <a:solidFill>
                  <a:schemeClr val="bg1"/>
                </a:solidFill>
              </a:rPr>
              <a:t>의 전시회</a:t>
            </a:r>
            <a:endParaRPr lang="ko-KR" altLang="en-US" sz="3600" b="1" dirty="0">
              <a:solidFill>
                <a:schemeClr val="bg1"/>
              </a:solidFill>
            </a:endParaRPr>
          </a:p>
        </p:txBody>
      </p:sp>
    </p:spTree>
    <p:extLst>
      <p:ext uri="{BB962C8B-B14F-4D97-AF65-F5344CB8AC3E}">
        <p14:creationId xmlns:p14="http://schemas.microsoft.com/office/powerpoint/2010/main" val="1107829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IJME8-au8"/>
          <p:cNvPicPr>
            <a:picLocks noRot="1" noChangeAspect="1"/>
          </p:cNvPicPr>
          <p:nvPr>
            <a:videoFile r:link="rId1"/>
          </p:nvPr>
        </p:nvPicPr>
        <p:blipFill>
          <a:blip r:embed="rId3"/>
          <a:stretch>
            <a:fillRect/>
          </a:stretch>
        </p:blipFill>
        <p:spPr>
          <a:xfrm>
            <a:off x="251520" y="1268760"/>
            <a:ext cx="8640960" cy="5184576"/>
          </a:xfrm>
          <a:prstGeom prst="rect">
            <a:avLst/>
          </a:prstGeom>
        </p:spPr>
      </p:pic>
      <p:sp>
        <p:nvSpPr>
          <p:cNvPr id="4" name="TextBox 3"/>
          <p:cNvSpPr txBox="1"/>
          <p:nvPr/>
        </p:nvSpPr>
        <p:spPr>
          <a:xfrm>
            <a:off x="1691680" y="260648"/>
            <a:ext cx="7452320" cy="707886"/>
          </a:xfrm>
          <a:prstGeom prst="rect">
            <a:avLst/>
          </a:prstGeom>
          <a:noFill/>
        </p:spPr>
        <p:txBody>
          <a:bodyPr wrap="square" rtlCol="0">
            <a:spAutoFit/>
          </a:bodyPr>
          <a:lstStyle/>
          <a:p>
            <a:pPr algn="ctr"/>
            <a:r>
              <a:rPr lang="en-US" altLang="ko-KR" sz="4000" b="1" dirty="0" smtClean="0">
                <a:solidFill>
                  <a:schemeClr val="bg1"/>
                </a:solidFill>
              </a:rPr>
              <a:t>AI </a:t>
            </a:r>
            <a:r>
              <a:rPr lang="ko-KR" altLang="en-US" sz="4000" b="1" dirty="0" smtClean="0">
                <a:solidFill>
                  <a:schemeClr val="bg1"/>
                </a:solidFill>
              </a:rPr>
              <a:t>로봇 탁구선수</a:t>
            </a:r>
            <a:endParaRPr lang="ko-KR" altLang="en-US" sz="4000" b="1" dirty="0">
              <a:solidFill>
                <a:schemeClr val="bg1"/>
              </a:solidFill>
            </a:endParaRPr>
          </a:p>
        </p:txBody>
      </p:sp>
      <p:sp>
        <p:nvSpPr>
          <p:cNvPr id="5" name="직사각형 4"/>
          <p:cNvSpPr/>
          <p:nvPr/>
        </p:nvSpPr>
        <p:spPr>
          <a:xfrm>
            <a:off x="4138246" y="6476563"/>
            <a:ext cx="4896544" cy="276999"/>
          </a:xfrm>
          <a:prstGeom prst="rect">
            <a:avLst/>
          </a:prstGeom>
        </p:spPr>
        <p:txBody>
          <a:bodyPr wrap="square">
            <a:spAutoFit/>
          </a:bodyPr>
          <a:lstStyle/>
          <a:p>
            <a:r>
              <a:rPr lang="ko-KR" altLang="en-US" sz="1200" dirty="0">
                <a:hlinkClick r:id="rId4"/>
              </a:rPr>
              <a:t>https://www.youtube.com/watch?v=tIIJME8-au8</a:t>
            </a:r>
            <a:endParaRPr lang="ko-KR" altLang="en-US" sz="1200" dirty="0"/>
          </a:p>
        </p:txBody>
      </p:sp>
    </p:spTree>
    <p:extLst>
      <p:ext uri="{BB962C8B-B14F-4D97-AF65-F5344CB8AC3E}">
        <p14:creationId xmlns:p14="http://schemas.microsoft.com/office/powerpoint/2010/main" val="3588152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Rj34o4hN4I"/>
          <p:cNvPicPr>
            <a:picLocks noRot="1" noChangeAspect="1"/>
          </p:cNvPicPr>
          <p:nvPr>
            <a:videoFile r:link="rId1"/>
          </p:nvPr>
        </p:nvPicPr>
        <p:blipFill>
          <a:blip r:embed="rId3"/>
          <a:stretch>
            <a:fillRect/>
          </a:stretch>
        </p:blipFill>
        <p:spPr>
          <a:xfrm>
            <a:off x="251520" y="1268760"/>
            <a:ext cx="8568952" cy="5256584"/>
          </a:xfrm>
          <a:prstGeom prst="rect">
            <a:avLst/>
          </a:prstGeom>
        </p:spPr>
      </p:pic>
      <p:sp>
        <p:nvSpPr>
          <p:cNvPr id="4" name="Rectangle 2"/>
          <p:cNvSpPr>
            <a:spLocks noGrp="1" noChangeArrowheads="1"/>
          </p:cNvSpPr>
          <p:nvPr>
            <p:ph type="title"/>
          </p:nvPr>
        </p:nvSpPr>
        <p:spPr>
          <a:xfrm>
            <a:off x="1619672" y="188640"/>
            <a:ext cx="7524328" cy="801960"/>
          </a:xfrm>
          <a:noFill/>
          <a:ln/>
        </p:spPr>
        <p:txBody>
          <a:bodyPr/>
          <a:lstStyle/>
          <a:p>
            <a:r>
              <a:rPr lang="ko-KR" altLang="en-US" sz="3600" b="1" dirty="0" smtClean="0">
                <a:solidFill>
                  <a:schemeClr val="bg1"/>
                </a:solidFill>
              </a:rPr>
              <a:t>로봇기술의 발전</a:t>
            </a:r>
            <a:endParaRPr lang="ko-KR" altLang="en-US" sz="3600" b="1" dirty="0">
              <a:solidFill>
                <a:schemeClr val="bg1"/>
              </a:solidFill>
            </a:endParaRPr>
          </a:p>
        </p:txBody>
      </p:sp>
      <p:sp>
        <p:nvSpPr>
          <p:cNvPr id="2" name="직사각형 1"/>
          <p:cNvSpPr/>
          <p:nvPr/>
        </p:nvSpPr>
        <p:spPr>
          <a:xfrm>
            <a:off x="4932040" y="6540061"/>
            <a:ext cx="4032448" cy="276999"/>
          </a:xfrm>
          <a:prstGeom prst="rect">
            <a:avLst/>
          </a:prstGeom>
        </p:spPr>
        <p:txBody>
          <a:bodyPr wrap="square">
            <a:spAutoFit/>
          </a:bodyPr>
          <a:lstStyle/>
          <a:p>
            <a:r>
              <a:rPr lang="ko-KR" altLang="en-US" sz="1200" dirty="0">
                <a:hlinkClick r:id="rId4"/>
              </a:rPr>
              <a:t>https://www.youtube.com/watch?v=fRj34o4hN4I</a:t>
            </a:r>
            <a:endParaRPr lang="ko-KR" altLang="en-US" sz="1200" dirty="0"/>
          </a:p>
        </p:txBody>
      </p:sp>
    </p:spTree>
    <p:extLst>
      <p:ext uri="{BB962C8B-B14F-4D97-AF65-F5344CB8AC3E}">
        <p14:creationId xmlns:p14="http://schemas.microsoft.com/office/powerpoint/2010/main" val="3834942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cstate="print">
            <a:extLst>
              <a:ext uri="{28A0092B-C50C-407E-A947-70E740481C1C}">
                <a14:useLocalDpi xmlns:a14="http://schemas.microsoft.com/office/drawing/2010/main" val="0"/>
              </a:ext>
            </a:extLst>
          </a:blip>
          <a:srcRect l="5629" t="10002" r="2494" b="20284"/>
          <a:stretch/>
        </p:blipFill>
        <p:spPr>
          <a:xfrm>
            <a:off x="0" y="1268760"/>
            <a:ext cx="3851920" cy="5112568"/>
          </a:xfrm>
          <a:prstGeom prst="rect">
            <a:avLst/>
          </a:prstGeom>
        </p:spPr>
      </p:pic>
      <p:sp>
        <p:nvSpPr>
          <p:cNvPr id="5" name="TextBox 4"/>
          <p:cNvSpPr txBox="1"/>
          <p:nvPr/>
        </p:nvSpPr>
        <p:spPr>
          <a:xfrm>
            <a:off x="3836894" y="1283913"/>
            <a:ext cx="5127594" cy="5086008"/>
          </a:xfrm>
          <a:prstGeom prst="rect">
            <a:avLst/>
          </a:prstGeom>
          <a:noFill/>
        </p:spPr>
        <p:txBody>
          <a:bodyPr wrap="square" rtlCol="0">
            <a:spAutoFit/>
          </a:bodyPr>
          <a:lstStyle/>
          <a:p>
            <a:pPr algn="l">
              <a:spcBef>
                <a:spcPts val="900"/>
              </a:spcBef>
            </a:pPr>
            <a:r>
              <a:rPr lang="ko-KR" altLang="en-US" dirty="0" err="1" smtClean="0"/>
              <a:t>딥러닝</a:t>
            </a:r>
            <a:r>
              <a:rPr lang="en-US" altLang="ko-KR" dirty="0" smtClean="0"/>
              <a:t> </a:t>
            </a:r>
            <a:r>
              <a:rPr lang="ko-KR" altLang="en-US" dirty="0" smtClean="0"/>
              <a:t>알고리즘을 기반으로</a:t>
            </a:r>
            <a:endParaRPr lang="ko-KR" altLang="en-US" dirty="0"/>
          </a:p>
          <a:p>
            <a:pPr algn="l">
              <a:spcBef>
                <a:spcPts val="1800"/>
              </a:spcBef>
            </a:pPr>
            <a:r>
              <a:rPr lang="en-US" altLang="ko-KR" sz="2200" dirty="0" smtClean="0"/>
              <a:t> </a:t>
            </a:r>
            <a:r>
              <a:rPr lang="en-US" altLang="ko-KR" sz="2200" dirty="0"/>
              <a:t>- </a:t>
            </a:r>
            <a:r>
              <a:rPr lang="ko-KR" altLang="en-US" sz="2200" dirty="0">
                <a:solidFill>
                  <a:srgbClr val="0000FF"/>
                </a:solidFill>
              </a:rPr>
              <a:t>분석하고 종합</a:t>
            </a:r>
            <a:r>
              <a:rPr lang="ko-KR" altLang="en-US" sz="2200" dirty="0"/>
              <a:t>하는</a:t>
            </a:r>
            <a:r>
              <a:rPr lang="en-US" altLang="ko-KR" sz="2200" dirty="0"/>
              <a:t> </a:t>
            </a:r>
            <a:r>
              <a:rPr lang="ko-KR" altLang="en-US" sz="2200" dirty="0"/>
              <a:t>능력</a:t>
            </a:r>
            <a:endParaRPr lang="en-US" altLang="ko-KR" sz="2200" dirty="0"/>
          </a:p>
          <a:p>
            <a:pPr algn="l">
              <a:spcBef>
                <a:spcPts val="900"/>
              </a:spcBef>
            </a:pPr>
            <a:r>
              <a:rPr lang="en-US" altLang="ko-KR" sz="1800" dirty="0"/>
              <a:t>   (</a:t>
            </a:r>
            <a:r>
              <a:rPr lang="ko-KR" altLang="en-US" sz="1800" dirty="0"/>
              <a:t>가치에 기반한 최종결정은 사람의 몫</a:t>
            </a:r>
            <a:r>
              <a:rPr lang="en-US" altLang="ko-KR" sz="1800" dirty="0"/>
              <a:t>!)</a:t>
            </a:r>
          </a:p>
          <a:p>
            <a:pPr algn="l">
              <a:spcBef>
                <a:spcPts val="1800"/>
              </a:spcBef>
            </a:pPr>
            <a:r>
              <a:rPr lang="en-US" altLang="ko-KR" sz="2200" dirty="0"/>
              <a:t> - </a:t>
            </a:r>
            <a:r>
              <a:rPr lang="ko-KR" altLang="en-US" sz="2200" dirty="0">
                <a:solidFill>
                  <a:srgbClr val="0000FF"/>
                </a:solidFill>
              </a:rPr>
              <a:t>이미지</a:t>
            </a:r>
            <a:r>
              <a:rPr lang="en-US" altLang="ko-KR" sz="2200" dirty="0">
                <a:solidFill>
                  <a:srgbClr val="0000FF"/>
                </a:solidFill>
              </a:rPr>
              <a:t> </a:t>
            </a:r>
            <a:r>
              <a:rPr lang="ko-KR" altLang="en-US" sz="2200" dirty="0" smtClean="0">
                <a:solidFill>
                  <a:srgbClr val="0000FF"/>
                </a:solidFill>
              </a:rPr>
              <a:t>인식 </a:t>
            </a:r>
            <a:r>
              <a:rPr lang="ko-KR" altLang="en-US" sz="2200" dirty="0" smtClean="0"/>
              <a:t>능력</a:t>
            </a:r>
            <a:endParaRPr lang="en-US" altLang="ko-KR" sz="2200" dirty="0" smtClean="0"/>
          </a:p>
          <a:p>
            <a:pPr algn="l">
              <a:spcBef>
                <a:spcPts val="1200"/>
              </a:spcBef>
            </a:pPr>
            <a:r>
              <a:rPr lang="en-US" altLang="ko-KR" sz="2000" dirty="0"/>
              <a:t> </a:t>
            </a:r>
            <a:r>
              <a:rPr lang="en-US" altLang="ko-KR" sz="2000" dirty="0" smtClean="0"/>
              <a:t>   </a:t>
            </a:r>
            <a:r>
              <a:rPr lang="ko-KR" altLang="en-US" sz="2000" dirty="0" smtClean="0"/>
              <a:t>사람</a:t>
            </a:r>
            <a:r>
              <a:rPr lang="en-US" altLang="ko-KR" sz="2000" dirty="0" smtClean="0"/>
              <a:t>:</a:t>
            </a:r>
            <a:r>
              <a:rPr lang="ko-KR" altLang="en-US" sz="2000" dirty="0" smtClean="0"/>
              <a:t> </a:t>
            </a:r>
            <a:r>
              <a:rPr lang="ko-KR" altLang="en-US" sz="2000" dirty="0"/>
              <a:t>오류 비율 </a:t>
            </a:r>
            <a:r>
              <a:rPr lang="en-US" altLang="ko-KR" sz="2000" dirty="0">
                <a:solidFill>
                  <a:srgbClr val="FF0000"/>
                </a:solidFill>
              </a:rPr>
              <a:t>5%</a:t>
            </a:r>
          </a:p>
          <a:p>
            <a:pPr algn="l">
              <a:spcBef>
                <a:spcPts val="1200"/>
              </a:spcBef>
            </a:pPr>
            <a:r>
              <a:rPr lang="en-US" altLang="ko-KR" sz="2000" dirty="0"/>
              <a:t>  </a:t>
            </a:r>
            <a:r>
              <a:rPr lang="en-US" altLang="ko-KR" sz="2000" dirty="0" smtClean="0"/>
              <a:t>    AI</a:t>
            </a:r>
            <a:r>
              <a:rPr lang="ko-KR" altLang="en-US" sz="2000" dirty="0" smtClean="0"/>
              <a:t> </a:t>
            </a:r>
            <a:r>
              <a:rPr lang="en-US" altLang="ko-KR" sz="2000" dirty="0"/>
              <a:t>:</a:t>
            </a:r>
            <a:r>
              <a:rPr lang="ko-KR" altLang="en-US" sz="2000" dirty="0" smtClean="0"/>
              <a:t> </a:t>
            </a:r>
            <a:r>
              <a:rPr lang="ko-KR" altLang="en-US" sz="2000" dirty="0"/>
              <a:t>오류 비율 </a:t>
            </a:r>
            <a:r>
              <a:rPr lang="en-US" altLang="ko-KR" sz="2000" dirty="0">
                <a:solidFill>
                  <a:srgbClr val="FF0000"/>
                </a:solidFill>
              </a:rPr>
              <a:t>26% </a:t>
            </a:r>
            <a:r>
              <a:rPr lang="en-US" altLang="ko-KR" sz="2000" dirty="0"/>
              <a:t>(2011</a:t>
            </a:r>
            <a:r>
              <a:rPr lang="ko-KR" altLang="en-US" sz="2000" dirty="0"/>
              <a:t>년 기준</a:t>
            </a:r>
            <a:r>
              <a:rPr lang="en-US" altLang="ko-KR" sz="2000" dirty="0"/>
              <a:t>)</a:t>
            </a:r>
          </a:p>
          <a:p>
            <a:pPr algn="l">
              <a:spcBef>
                <a:spcPts val="1200"/>
              </a:spcBef>
            </a:pPr>
            <a:r>
              <a:rPr lang="en-US" altLang="ko-KR" sz="2000" dirty="0"/>
              <a:t>    </a:t>
            </a:r>
            <a:r>
              <a:rPr lang="en-US" altLang="ko-KR" sz="2000" dirty="0" smtClean="0"/>
              <a:t>                      </a:t>
            </a:r>
            <a:r>
              <a:rPr lang="en-US" altLang="ko-KR" sz="2000" dirty="0" smtClean="0">
                <a:solidFill>
                  <a:srgbClr val="FF0000"/>
                </a:solidFill>
              </a:rPr>
              <a:t>2.7%</a:t>
            </a:r>
            <a:r>
              <a:rPr lang="en-US" altLang="ko-KR" sz="2000" dirty="0" smtClean="0"/>
              <a:t> </a:t>
            </a:r>
            <a:r>
              <a:rPr lang="en-US" altLang="ko-KR" sz="2000" dirty="0"/>
              <a:t>(</a:t>
            </a:r>
            <a:r>
              <a:rPr lang="en-US" altLang="ko-KR" sz="2000" dirty="0" smtClean="0"/>
              <a:t>2017</a:t>
            </a:r>
            <a:r>
              <a:rPr lang="ko-KR" altLang="en-US" sz="2000" dirty="0" smtClean="0"/>
              <a:t>년 </a:t>
            </a:r>
            <a:r>
              <a:rPr lang="ko-KR" altLang="en-US" sz="2000" dirty="0"/>
              <a:t>기준</a:t>
            </a:r>
            <a:r>
              <a:rPr lang="en-US" altLang="ko-KR" sz="2000" dirty="0"/>
              <a:t>)</a:t>
            </a:r>
          </a:p>
          <a:p>
            <a:pPr algn="l">
              <a:spcBef>
                <a:spcPts val="1800"/>
              </a:spcBef>
            </a:pPr>
            <a:r>
              <a:rPr lang="en-US" altLang="ko-KR" sz="2200" dirty="0"/>
              <a:t> - </a:t>
            </a:r>
            <a:r>
              <a:rPr lang="ko-KR" altLang="en-US" sz="2200" dirty="0">
                <a:solidFill>
                  <a:srgbClr val="0000FF"/>
                </a:solidFill>
              </a:rPr>
              <a:t>패턴을 인식</a:t>
            </a:r>
            <a:r>
              <a:rPr lang="ko-KR" altLang="en-US" sz="2200" dirty="0"/>
              <a:t>하여 변별하는 능력</a:t>
            </a:r>
            <a:endParaRPr lang="en-US" altLang="ko-KR" sz="2200" dirty="0"/>
          </a:p>
          <a:p>
            <a:pPr algn="l">
              <a:spcBef>
                <a:spcPts val="1800"/>
              </a:spcBef>
            </a:pPr>
            <a:r>
              <a:rPr lang="en-US" altLang="ko-KR" sz="2200" dirty="0"/>
              <a:t> - </a:t>
            </a:r>
            <a:r>
              <a:rPr lang="ko-KR" altLang="en-US" sz="2200" dirty="0">
                <a:solidFill>
                  <a:srgbClr val="0000FF"/>
                </a:solidFill>
              </a:rPr>
              <a:t>자가학습 능력</a:t>
            </a:r>
            <a:r>
              <a:rPr lang="en-US" altLang="ko-KR" sz="2200" dirty="0"/>
              <a:t>: </a:t>
            </a:r>
            <a:r>
              <a:rPr lang="ko-KR" altLang="en-US" sz="2200" dirty="0"/>
              <a:t>빅데이터 </a:t>
            </a:r>
            <a:r>
              <a:rPr lang="ko-KR" altLang="en-US" sz="2200" dirty="0" smtClean="0"/>
              <a:t>활용</a:t>
            </a:r>
            <a:endParaRPr lang="en-US" altLang="ko-KR" sz="2200" dirty="0" smtClean="0"/>
          </a:p>
          <a:p>
            <a:pPr algn="l">
              <a:spcBef>
                <a:spcPts val="1800"/>
              </a:spcBef>
            </a:pPr>
            <a:r>
              <a:rPr lang="en-US" altLang="ko-KR" sz="2200" dirty="0"/>
              <a:t> </a:t>
            </a:r>
            <a:r>
              <a:rPr lang="en-US" altLang="ko-KR" sz="2200" dirty="0" smtClean="0"/>
              <a:t>- </a:t>
            </a:r>
            <a:r>
              <a:rPr lang="ko-KR" altLang="en-US" sz="2200" dirty="0" smtClean="0">
                <a:solidFill>
                  <a:srgbClr val="0000FF"/>
                </a:solidFill>
              </a:rPr>
              <a:t>도메인</a:t>
            </a:r>
            <a:r>
              <a:rPr lang="en-US" altLang="ko-KR" sz="2200" dirty="0" smtClean="0">
                <a:solidFill>
                  <a:srgbClr val="0000FF"/>
                </a:solidFill>
              </a:rPr>
              <a:t>+</a:t>
            </a:r>
            <a:r>
              <a:rPr lang="ko-KR" altLang="en-US" sz="2200" dirty="0" smtClean="0">
                <a:solidFill>
                  <a:srgbClr val="0000FF"/>
                </a:solidFill>
              </a:rPr>
              <a:t>규칙</a:t>
            </a:r>
            <a:r>
              <a:rPr lang="ko-KR" altLang="en-US" sz="2200" dirty="0" smtClean="0"/>
              <a:t>이 정해진</a:t>
            </a:r>
            <a:r>
              <a:rPr lang="ko-KR" altLang="en-US" sz="2200" dirty="0" smtClean="0">
                <a:solidFill>
                  <a:srgbClr val="0000FF"/>
                </a:solidFill>
              </a:rPr>
              <a:t> </a:t>
            </a:r>
            <a:r>
              <a:rPr lang="ko-KR" altLang="en-US" sz="2200" dirty="0" smtClean="0"/>
              <a:t>영역</a:t>
            </a:r>
            <a:r>
              <a:rPr lang="en-US" altLang="ko-KR" sz="2200" dirty="0" smtClean="0"/>
              <a:t>: AI</a:t>
            </a:r>
            <a:r>
              <a:rPr lang="ko-KR" altLang="en-US" sz="2200" dirty="0" smtClean="0"/>
              <a:t> 우세</a:t>
            </a:r>
            <a:endParaRPr lang="en-US" altLang="ko-KR" sz="2200" dirty="0" smtClean="0"/>
          </a:p>
        </p:txBody>
      </p:sp>
      <p:sp>
        <p:nvSpPr>
          <p:cNvPr id="6" name="Rectangle 2"/>
          <p:cNvSpPr txBox="1">
            <a:spLocks noChangeArrowheads="1"/>
          </p:cNvSpPr>
          <p:nvPr/>
        </p:nvSpPr>
        <p:spPr>
          <a:xfrm>
            <a:off x="1835696" y="260648"/>
            <a:ext cx="7308304" cy="729952"/>
          </a:xfrm>
          <a:prstGeom prst="rect">
            <a:avLst/>
          </a:prstGeom>
          <a:noFill/>
          <a:ln/>
        </p:spPr>
        <p:txBody>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ko-KR" altLang="en-US" sz="3600" b="1" kern="0" dirty="0" smtClean="0">
                <a:solidFill>
                  <a:schemeClr val="bg1"/>
                </a:solidFill>
              </a:rPr>
              <a:t>인공지능</a:t>
            </a:r>
            <a:r>
              <a:rPr lang="en-US" altLang="ko-KR" sz="3600" b="1" kern="0" dirty="0" smtClean="0">
                <a:solidFill>
                  <a:schemeClr val="bg1"/>
                </a:solidFill>
              </a:rPr>
              <a:t>, </a:t>
            </a:r>
            <a:r>
              <a:rPr lang="ko-KR" altLang="en-US" sz="3600" b="1" kern="0" dirty="0" smtClean="0">
                <a:solidFill>
                  <a:schemeClr val="bg1"/>
                </a:solidFill>
              </a:rPr>
              <a:t>어디까지 </a:t>
            </a:r>
            <a:r>
              <a:rPr lang="ko-KR" altLang="en-US" sz="3600" b="1" kern="0" dirty="0" err="1" smtClean="0">
                <a:solidFill>
                  <a:schemeClr val="bg1"/>
                </a:solidFill>
              </a:rPr>
              <a:t>발전했나</a:t>
            </a:r>
            <a:r>
              <a:rPr lang="en-US" altLang="ko-KR" sz="3600" b="1" kern="0" dirty="0" smtClean="0">
                <a:solidFill>
                  <a:schemeClr val="bg1"/>
                </a:solidFill>
              </a:rPr>
              <a:t>?</a:t>
            </a:r>
            <a:endParaRPr lang="ko-KR" altLang="en-US" sz="3600" b="1" kern="0" dirty="0">
              <a:solidFill>
                <a:schemeClr val="bg1"/>
              </a:solidFill>
            </a:endParaRPr>
          </a:p>
        </p:txBody>
      </p:sp>
    </p:spTree>
    <p:extLst>
      <p:ext uri="{BB962C8B-B14F-4D97-AF65-F5344CB8AC3E}">
        <p14:creationId xmlns:p14="http://schemas.microsoft.com/office/powerpoint/2010/main" val="2488916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l="19405" t="19411" r="11931" b="17505"/>
          <a:stretch/>
        </p:blipFill>
        <p:spPr>
          <a:xfrm>
            <a:off x="0" y="1124744"/>
            <a:ext cx="9144000" cy="5412794"/>
          </a:xfrm>
          <a:prstGeom prst="rect">
            <a:avLst/>
          </a:prstGeom>
        </p:spPr>
      </p:pic>
      <p:sp>
        <p:nvSpPr>
          <p:cNvPr id="3" name="TextBox 2"/>
          <p:cNvSpPr txBox="1"/>
          <p:nvPr/>
        </p:nvSpPr>
        <p:spPr>
          <a:xfrm>
            <a:off x="1763688" y="260648"/>
            <a:ext cx="7380312" cy="707886"/>
          </a:xfrm>
          <a:prstGeom prst="rect">
            <a:avLst/>
          </a:prstGeom>
          <a:noFill/>
        </p:spPr>
        <p:txBody>
          <a:bodyPr wrap="square" rtlCol="0">
            <a:spAutoFit/>
          </a:bodyPr>
          <a:lstStyle/>
          <a:p>
            <a:pPr algn="ctr"/>
            <a:r>
              <a:rPr lang="en-US" altLang="ko-KR" sz="4000" b="1" dirty="0" err="1" smtClean="0">
                <a:solidFill>
                  <a:schemeClr val="bg1"/>
                </a:solidFill>
              </a:rPr>
              <a:t>AlphaGo</a:t>
            </a:r>
            <a:r>
              <a:rPr lang="en-US" altLang="ko-KR" sz="4000" b="1" dirty="0" smtClean="0">
                <a:solidFill>
                  <a:schemeClr val="bg1"/>
                </a:solidFill>
              </a:rPr>
              <a:t> Zero: </a:t>
            </a:r>
            <a:r>
              <a:rPr lang="ko-KR" altLang="en-US" sz="4000" b="1" dirty="0" smtClean="0">
                <a:solidFill>
                  <a:schemeClr val="bg1"/>
                </a:solidFill>
              </a:rPr>
              <a:t>무에서 배운다</a:t>
            </a:r>
            <a:r>
              <a:rPr lang="en-US" altLang="ko-KR" sz="4000" b="1" dirty="0" smtClean="0">
                <a:solidFill>
                  <a:schemeClr val="bg1"/>
                </a:solidFill>
              </a:rPr>
              <a:t>!</a:t>
            </a:r>
            <a:endParaRPr lang="ko-KR" altLang="en-US" sz="4000" b="1" dirty="0">
              <a:solidFill>
                <a:schemeClr val="bg1"/>
              </a:solidFill>
            </a:endParaRPr>
          </a:p>
        </p:txBody>
      </p:sp>
      <p:sp>
        <p:nvSpPr>
          <p:cNvPr id="4" name="직사각형 3"/>
          <p:cNvSpPr/>
          <p:nvPr/>
        </p:nvSpPr>
        <p:spPr>
          <a:xfrm>
            <a:off x="3995936" y="6537538"/>
            <a:ext cx="5012199" cy="307777"/>
          </a:xfrm>
          <a:prstGeom prst="rect">
            <a:avLst/>
          </a:prstGeom>
        </p:spPr>
        <p:txBody>
          <a:bodyPr wrap="square">
            <a:spAutoFit/>
          </a:bodyPr>
          <a:lstStyle/>
          <a:p>
            <a:r>
              <a:rPr lang="ko-KR" altLang="en-US" sz="1400" dirty="0" smtClean="0">
                <a:latin typeface="Times New Roman" panose="02020603050405020304" pitchFamily="18" charset="0"/>
                <a:cs typeface="Times New Roman" panose="02020603050405020304" pitchFamily="18" charset="0"/>
              </a:rPr>
              <a:t>출처</a:t>
            </a:r>
            <a:r>
              <a:rPr lang="en-US" altLang="ko-KR" sz="1400" dirty="0" smtClean="0">
                <a:latin typeface="Times New Roman" panose="02020603050405020304" pitchFamily="18" charset="0"/>
                <a:cs typeface="Times New Roman" panose="02020603050405020304" pitchFamily="18" charset="0"/>
              </a:rPr>
              <a:t>: https</a:t>
            </a:r>
            <a:r>
              <a:rPr lang="en-US" altLang="ko-KR" sz="1400" dirty="0">
                <a:latin typeface="Times New Roman" panose="02020603050405020304" pitchFamily="18" charset="0"/>
                <a:cs typeface="Times New Roman" panose="02020603050405020304" pitchFamily="18" charset="0"/>
              </a:rPr>
              <a:t>://deepmind.com/blog/alphago-zero-learning-scratch/</a:t>
            </a:r>
            <a:endParaRPr lang="ko-KR"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053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35696" y="260648"/>
            <a:ext cx="7308304" cy="729952"/>
          </a:xfrm>
          <a:prstGeom prst="rect">
            <a:avLst/>
          </a:prstGeom>
          <a:noFill/>
          <a:ln/>
        </p:spPr>
        <p:txBody>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ko-KR" altLang="en-US" sz="3600" b="1" kern="0" dirty="0" smtClean="0">
                <a:solidFill>
                  <a:schemeClr val="bg1"/>
                </a:solidFill>
              </a:rPr>
              <a:t>인공지능</a:t>
            </a:r>
            <a:r>
              <a:rPr lang="en-US" altLang="ko-KR" sz="3600" b="1" kern="0" dirty="0" smtClean="0">
                <a:solidFill>
                  <a:schemeClr val="bg1"/>
                </a:solidFill>
              </a:rPr>
              <a:t>, </a:t>
            </a:r>
            <a:r>
              <a:rPr lang="ko-KR" altLang="en-US" sz="3600" b="1" kern="0" dirty="0" smtClean="0">
                <a:solidFill>
                  <a:schemeClr val="bg1"/>
                </a:solidFill>
              </a:rPr>
              <a:t>어디까지 발전하나</a:t>
            </a:r>
            <a:r>
              <a:rPr lang="en-US" altLang="ko-KR" sz="3600" b="1" kern="0" dirty="0" smtClean="0">
                <a:solidFill>
                  <a:schemeClr val="bg1"/>
                </a:solidFill>
              </a:rPr>
              <a:t>?</a:t>
            </a:r>
            <a:endParaRPr lang="ko-KR" altLang="en-US" sz="3600" b="1" kern="0" dirty="0">
              <a:solidFill>
                <a:schemeClr val="bg1"/>
              </a:solidFill>
            </a:endParaRPr>
          </a:p>
        </p:txBody>
      </p:sp>
      <p:sp>
        <p:nvSpPr>
          <p:cNvPr id="3" name="직사각형 2"/>
          <p:cNvSpPr/>
          <p:nvPr/>
        </p:nvSpPr>
        <p:spPr>
          <a:xfrm>
            <a:off x="611560" y="1556792"/>
            <a:ext cx="8064896" cy="4616648"/>
          </a:xfrm>
          <a:prstGeom prst="rect">
            <a:avLst/>
          </a:prstGeom>
        </p:spPr>
        <p:txBody>
          <a:bodyPr wrap="square">
            <a:spAutoFit/>
          </a:bodyPr>
          <a:lstStyle/>
          <a:p>
            <a:pPr indent="-457200" algn="just">
              <a:spcBef>
                <a:spcPts val="1200"/>
              </a:spcBef>
            </a:pPr>
            <a:r>
              <a:rPr lang="ko-KR" altLang="en-US" dirty="0"/>
              <a:t>“</a:t>
            </a:r>
            <a:r>
              <a:rPr lang="en-US" altLang="ko-KR" dirty="0">
                <a:solidFill>
                  <a:srgbClr val="FF0000"/>
                </a:solidFill>
              </a:rPr>
              <a:t>2029</a:t>
            </a:r>
            <a:r>
              <a:rPr lang="ko-KR" altLang="en-US" dirty="0">
                <a:solidFill>
                  <a:srgbClr val="FF0000"/>
                </a:solidFill>
              </a:rPr>
              <a:t>년</a:t>
            </a:r>
            <a:r>
              <a:rPr lang="ko-KR" altLang="en-US" dirty="0"/>
              <a:t>엔 사람과 똑같이 말하고 생각하고 감정까지 느끼는 존재가 탄생해 인류와 인공지능이 협업하는 시대가 될 것이다</a:t>
            </a:r>
            <a:r>
              <a:rPr lang="en-US" altLang="ko-KR" dirty="0"/>
              <a:t>.” (Ray Kurzweil, AI</a:t>
            </a:r>
            <a:r>
              <a:rPr lang="ko-KR" altLang="en-US" dirty="0" err="1"/>
              <a:t>연구자∙미래학자</a:t>
            </a:r>
            <a:r>
              <a:rPr lang="en-US" altLang="ko-KR" dirty="0"/>
              <a:t>)</a:t>
            </a:r>
          </a:p>
          <a:p>
            <a:pPr indent="-457200" algn="just">
              <a:spcBef>
                <a:spcPts val="1200"/>
              </a:spcBef>
            </a:pPr>
            <a:r>
              <a:rPr lang="en-US" altLang="ko-KR" dirty="0" smtClean="0"/>
              <a:t>“</a:t>
            </a:r>
            <a:r>
              <a:rPr lang="en-US" altLang="ko-KR" dirty="0">
                <a:solidFill>
                  <a:srgbClr val="FF0000"/>
                </a:solidFill>
              </a:rPr>
              <a:t>2045</a:t>
            </a:r>
            <a:r>
              <a:rPr lang="ko-KR" altLang="en-US" dirty="0">
                <a:solidFill>
                  <a:srgbClr val="FF0000"/>
                </a:solidFill>
              </a:rPr>
              <a:t>년</a:t>
            </a:r>
            <a:r>
              <a:rPr lang="ko-KR" altLang="en-US" dirty="0"/>
              <a:t>에는 인공지능과의 결합으로 인류의 육체적</a:t>
            </a:r>
            <a:r>
              <a:rPr lang="en-US" altLang="ko-KR" dirty="0"/>
              <a:t>·</a:t>
            </a:r>
            <a:r>
              <a:rPr lang="ko-KR" altLang="en-US" dirty="0"/>
              <a:t>지적 능력이 생물학적 한계를 뛰어넘는 시점</a:t>
            </a:r>
            <a:r>
              <a:rPr lang="en-US" altLang="ko-KR" dirty="0"/>
              <a:t>, </a:t>
            </a:r>
            <a:r>
              <a:rPr lang="ko-KR" altLang="en-US" dirty="0"/>
              <a:t>즉 특이점</a:t>
            </a:r>
            <a:r>
              <a:rPr lang="en-US" altLang="ko-KR" dirty="0"/>
              <a:t>(singularity)</a:t>
            </a:r>
            <a:r>
              <a:rPr lang="ko-KR" altLang="en-US" dirty="0"/>
              <a:t>이 온다</a:t>
            </a:r>
            <a:r>
              <a:rPr lang="en-US" altLang="ko-KR" dirty="0"/>
              <a:t>.” (Ray </a:t>
            </a:r>
            <a:r>
              <a:rPr lang="en-US" altLang="ko-KR" dirty="0" smtClean="0"/>
              <a:t>Kurzweil)</a:t>
            </a:r>
          </a:p>
          <a:p>
            <a:pPr indent="-457200" algn="just">
              <a:spcBef>
                <a:spcPts val="1200"/>
              </a:spcBef>
              <a:buNone/>
            </a:pPr>
            <a:r>
              <a:rPr lang="en-US" altLang="ko-KR" dirty="0"/>
              <a:t>“</a:t>
            </a:r>
            <a:r>
              <a:rPr lang="ko-KR" altLang="en-US" dirty="0"/>
              <a:t>인류의 발전은 생물학적 </a:t>
            </a:r>
            <a:r>
              <a:rPr lang="ko-KR" altLang="en-US" dirty="0" err="1"/>
              <a:t>진화속도에</a:t>
            </a:r>
            <a:r>
              <a:rPr lang="ko-KR" altLang="en-US" dirty="0"/>
              <a:t> 의해 제한을 받기 때문에 인공지능 </a:t>
            </a:r>
            <a:r>
              <a:rPr lang="ko-KR" altLang="en-US" dirty="0" err="1"/>
              <a:t>발전속도와</a:t>
            </a:r>
            <a:r>
              <a:rPr lang="ko-KR" altLang="en-US" dirty="0"/>
              <a:t> 경쟁할 수 없을 것이다</a:t>
            </a:r>
            <a:r>
              <a:rPr lang="en-US" altLang="ko-KR" dirty="0"/>
              <a:t>.</a:t>
            </a:r>
            <a:r>
              <a:rPr lang="ko-KR" altLang="en-US" dirty="0"/>
              <a:t> 인공지능은 </a:t>
            </a:r>
            <a:r>
              <a:rPr lang="ko-KR" altLang="en-US" dirty="0">
                <a:solidFill>
                  <a:srgbClr val="FF0000"/>
                </a:solidFill>
              </a:rPr>
              <a:t>인류의 종말을 불러올 수도 있다</a:t>
            </a:r>
            <a:r>
              <a:rPr lang="en-US" altLang="ko-KR" dirty="0"/>
              <a:t>.”</a:t>
            </a:r>
            <a:r>
              <a:rPr lang="ko-KR" altLang="en-US" dirty="0"/>
              <a:t> </a:t>
            </a:r>
            <a:r>
              <a:rPr lang="en-US" altLang="ko-KR" dirty="0"/>
              <a:t>(</a:t>
            </a:r>
            <a:r>
              <a:rPr lang="ko-KR" altLang="en-US" dirty="0"/>
              <a:t>스티븐 </a:t>
            </a:r>
            <a:r>
              <a:rPr lang="ko-KR" altLang="en-US" dirty="0" err="1"/>
              <a:t>호킹</a:t>
            </a:r>
            <a:r>
              <a:rPr lang="en-US" altLang="ko-KR" dirty="0"/>
              <a:t>)</a:t>
            </a:r>
          </a:p>
          <a:p>
            <a:pPr indent="-457200" algn="just">
              <a:spcBef>
                <a:spcPts val="1200"/>
              </a:spcBef>
              <a:buNone/>
            </a:pPr>
            <a:r>
              <a:rPr lang="en-US" altLang="ko-KR" dirty="0"/>
              <a:t>“</a:t>
            </a:r>
            <a:r>
              <a:rPr lang="ko-KR" altLang="en-US" dirty="0"/>
              <a:t>인공지능 기술은 인류에 가장 큰 위협이 될 수 있다</a:t>
            </a:r>
            <a:r>
              <a:rPr lang="en-US" altLang="ko-KR" dirty="0"/>
              <a:t>.</a:t>
            </a:r>
            <a:r>
              <a:rPr lang="ko-KR" altLang="en-US" dirty="0"/>
              <a:t> 인공지능 연구는 </a:t>
            </a:r>
            <a:r>
              <a:rPr lang="ko-KR" altLang="en-US" dirty="0">
                <a:solidFill>
                  <a:srgbClr val="FF0000"/>
                </a:solidFill>
              </a:rPr>
              <a:t>악마를 소환하는 것과 같다</a:t>
            </a:r>
            <a:r>
              <a:rPr lang="en-US" altLang="ko-KR" dirty="0"/>
              <a:t>.</a:t>
            </a:r>
            <a:r>
              <a:rPr lang="ko-KR" altLang="en-US" dirty="0"/>
              <a:t>” </a:t>
            </a:r>
            <a:r>
              <a:rPr lang="en-US" altLang="ko-KR" dirty="0"/>
              <a:t>(</a:t>
            </a:r>
            <a:r>
              <a:rPr lang="ko-KR" altLang="en-US" dirty="0"/>
              <a:t>앨런 </a:t>
            </a:r>
            <a:r>
              <a:rPr lang="ko-KR" altLang="en-US" dirty="0" err="1"/>
              <a:t>머스크</a:t>
            </a:r>
            <a:r>
              <a:rPr lang="en-US" altLang="ko-KR" dirty="0" smtClean="0"/>
              <a:t>)</a:t>
            </a:r>
            <a:endParaRPr lang="en-US" altLang="ko-KR" dirty="0"/>
          </a:p>
        </p:txBody>
      </p:sp>
    </p:spTree>
    <p:extLst>
      <p:ext uri="{BB962C8B-B14F-4D97-AF65-F5344CB8AC3E}">
        <p14:creationId xmlns:p14="http://schemas.microsoft.com/office/powerpoint/2010/main" val="1205721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971600" y="2996952"/>
            <a:ext cx="7344816" cy="707886"/>
          </a:xfrm>
          <a:prstGeom prst="rect">
            <a:avLst/>
          </a:prstGeom>
          <a:noFill/>
          <a:ln w="9525">
            <a:noFill/>
            <a:miter lim="800000"/>
            <a:headEnd/>
            <a:tailEnd/>
          </a:ln>
        </p:spPr>
        <p:txBody>
          <a:bodyPr wrap="square">
            <a:spAutoFit/>
          </a:bodyPr>
          <a:lstStyle/>
          <a:p>
            <a:pPr>
              <a:spcBef>
                <a:spcPct val="40000"/>
              </a:spcBef>
            </a:pPr>
            <a:r>
              <a:rPr lang="en-US" altLang="ko-KR" sz="4000" b="1" dirty="0" smtClean="0">
                <a:solidFill>
                  <a:srgbClr val="FF0000"/>
                </a:solidFill>
              </a:rPr>
              <a:t>4</a:t>
            </a:r>
            <a:r>
              <a:rPr lang="ko-KR" altLang="en-US" sz="4000" b="1" dirty="0" smtClean="0">
                <a:solidFill>
                  <a:srgbClr val="FF0000"/>
                </a:solidFill>
              </a:rPr>
              <a:t>차 산업혁명의 본질</a:t>
            </a:r>
            <a:endParaRPr lang="en-US" altLang="ko-KR" sz="4000" b="1" dirty="0">
              <a:solidFill>
                <a:srgbClr val="FF0000"/>
              </a:solidFill>
            </a:endParaRPr>
          </a:p>
        </p:txBody>
      </p:sp>
      <p:sp>
        <p:nvSpPr>
          <p:cNvPr id="4" name="Rectangle 2"/>
          <p:cNvSpPr>
            <a:spLocks noGrp="1" noChangeArrowheads="1"/>
          </p:cNvSpPr>
          <p:nvPr>
            <p:ph type="ctrTitle"/>
          </p:nvPr>
        </p:nvSpPr>
        <p:spPr>
          <a:xfrm>
            <a:off x="0" y="980729"/>
            <a:ext cx="1475656" cy="288031"/>
          </a:xfrm>
        </p:spPr>
        <p:txBody>
          <a:bodyPr/>
          <a:lstStyle/>
          <a:p>
            <a:pPr eaLnBrk="1" hangingPunct="1">
              <a:spcBef>
                <a:spcPts val="1200"/>
              </a:spcBef>
            </a:pPr>
            <a:r>
              <a:rPr lang="ko-KR" altLang="en-US" sz="2000" b="1" dirty="0" smtClean="0">
                <a:solidFill>
                  <a:schemeClr val="bg1"/>
                </a:solidFill>
              </a:rPr>
              <a:t>강의 </a:t>
            </a:r>
            <a:r>
              <a:rPr lang="en-US" altLang="ko-KR" sz="2000" b="1" dirty="0">
                <a:solidFill>
                  <a:schemeClr val="bg1"/>
                </a:solidFill>
              </a:rPr>
              <a:t>2</a:t>
            </a:r>
            <a:endParaRPr lang="ko-KR" altLang="en-US" sz="2000" b="1" dirty="0" smtClean="0">
              <a:solidFill>
                <a:schemeClr val="bg1"/>
              </a:solidFill>
            </a:endParaRPr>
          </a:p>
        </p:txBody>
      </p:sp>
    </p:spTree>
    <p:extLst>
      <p:ext uri="{BB962C8B-B14F-4D97-AF65-F5344CB8AC3E}">
        <p14:creationId xmlns:p14="http://schemas.microsoft.com/office/powerpoint/2010/main" val="370380550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txBox="1">
            <a:spLocks noChangeArrowheads="1"/>
          </p:cNvSpPr>
          <p:nvPr/>
        </p:nvSpPr>
        <p:spPr bwMode="auto">
          <a:xfrm>
            <a:off x="1763688" y="220663"/>
            <a:ext cx="7380312" cy="7794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pPr eaLnBrk="1" hangingPunct="1"/>
            <a:r>
              <a:rPr lang="en-US" altLang="ko-KR" sz="3600" b="1" kern="0" dirty="0">
                <a:solidFill>
                  <a:schemeClr val="bg1"/>
                </a:solidFill>
              </a:rPr>
              <a:t>4</a:t>
            </a:r>
            <a:r>
              <a:rPr lang="ko-KR" altLang="en-US" sz="3600" b="1" kern="0" dirty="0">
                <a:solidFill>
                  <a:schemeClr val="bg1"/>
                </a:solidFill>
              </a:rPr>
              <a:t>차 </a:t>
            </a:r>
            <a:r>
              <a:rPr lang="ko-KR" altLang="en-US" sz="3600" b="1" kern="0" dirty="0" smtClean="0">
                <a:solidFill>
                  <a:schemeClr val="bg1"/>
                </a:solidFill>
              </a:rPr>
              <a:t>산업혁명</a:t>
            </a:r>
            <a:endParaRPr lang="ko-KR" altLang="en-US" sz="3600" b="1" kern="0" dirty="0">
              <a:solidFill>
                <a:schemeClr val="bg1"/>
              </a:solidFill>
            </a:endParaRPr>
          </a:p>
        </p:txBody>
      </p:sp>
      <p:grpSp>
        <p:nvGrpSpPr>
          <p:cNvPr id="18" name="그룹 17"/>
          <p:cNvGrpSpPr/>
          <p:nvPr/>
        </p:nvGrpSpPr>
        <p:grpSpPr>
          <a:xfrm>
            <a:off x="0" y="1000108"/>
            <a:ext cx="9144000" cy="5669252"/>
            <a:chOff x="0" y="1000108"/>
            <a:chExt cx="9144000" cy="5669252"/>
          </a:xfrm>
        </p:grpSpPr>
        <p:grpSp>
          <p:nvGrpSpPr>
            <p:cNvPr id="5" name="그룹 4"/>
            <p:cNvGrpSpPr/>
            <p:nvPr/>
          </p:nvGrpSpPr>
          <p:grpSpPr>
            <a:xfrm>
              <a:off x="0" y="1000108"/>
              <a:ext cx="9144000" cy="5669252"/>
              <a:chOff x="990600" y="1066800"/>
              <a:chExt cx="10210800" cy="5029200"/>
            </a:xfrm>
          </p:grpSpPr>
          <p:pic>
            <p:nvPicPr>
              <p:cNvPr id="2" name="그림 1"/>
              <p:cNvPicPr/>
              <p:nvPr/>
            </p:nvPicPr>
            <p:blipFill>
              <a:blip r:embed="rId2" cstate="print"/>
              <a:srcRect l="20863" t="16667" r="22341" b="14431"/>
              <a:stretch>
                <a:fillRect/>
              </a:stretch>
            </p:blipFill>
            <p:spPr bwMode="auto">
              <a:xfrm>
                <a:off x="990600" y="1219200"/>
                <a:ext cx="4800600" cy="4876800"/>
              </a:xfrm>
              <a:prstGeom prst="rect">
                <a:avLst/>
              </a:prstGeom>
              <a:noFill/>
              <a:ln w="9525">
                <a:noFill/>
                <a:miter lim="800000"/>
                <a:headEnd/>
                <a:tailEnd/>
              </a:ln>
            </p:spPr>
          </p:pic>
          <p:pic>
            <p:nvPicPr>
              <p:cNvPr id="3" name="그림 2"/>
              <p:cNvPicPr/>
              <p:nvPr/>
            </p:nvPicPr>
            <p:blipFill>
              <a:blip r:embed="rId3" cstate="print"/>
              <a:srcRect l="20973" t="13393" r="21984" b="16220"/>
              <a:stretch>
                <a:fillRect/>
              </a:stretch>
            </p:blipFill>
            <p:spPr bwMode="auto">
              <a:xfrm>
                <a:off x="6324600" y="1066800"/>
                <a:ext cx="4876800" cy="5029200"/>
              </a:xfrm>
              <a:prstGeom prst="rect">
                <a:avLst/>
              </a:prstGeom>
              <a:noFill/>
              <a:ln w="9525">
                <a:noFill/>
                <a:miter lim="800000"/>
                <a:headEnd/>
                <a:tailEnd/>
              </a:ln>
            </p:spPr>
          </p:pic>
        </p:grpSp>
        <p:sp>
          <p:nvSpPr>
            <p:cNvPr id="4" name="TextBox 3"/>
            <p:cNvSpPr txBox="1"/>
            <p:nvPr/>
          </p:nvSpPr>
          <p:spPr>
            <a:xfrm>
              <a:off x="3419872" y="1171904"/>
              <a:ext cx="879173" cy="707886"/>
            </a:xfrm>
            <a:prstGeom prst="rect">
              <a:avLst/>
            </a:prstGeom>
            <a:noFill/>
          </p:spPr>
          <p:txBody>
            <a:bodyPr wrap="square" rtlCol="0">
              <a:spAutoFit/>
            </a:bodyPr>
            <a:lstStyle/>
            <a:p>
              <a:r>
                <a:rPr lang="en-US" altLang="ko-KR" sz="2000" b="1" dirty="0" smtClean="0">
                  <a:solidFill>
                    <a:srgbClr val="FF0000"/>
                  </a:solidFill>
                </a:rPr>
                <a:t>Atom</a:t>
              </a:r>
            </a:p>
            <a:p>
              <a:r>
                <a:rPr lang="en-US" altLang="ko-KR" sz="2000" dirty="0" smtClean="0">
                  <a:solidFill>
                    <a:srgbClr val="FF0000"/>
                  </a:solidFill>
                </a:rPr>
                <a:t>world</a:t>
              </a:r>
              <a:endParaRPr lang="ko-KR" altLang="en-US" sz="2000" dirty="0">
                <a:solidFill>
                  <a:srgbClr val="FF0000"/>
                </a:solidFill>
              </a:endParaRPr>
            </a:p>
          </p:txBody>
        </p:sp>
        <p:sp>
          <p:nvSpPr>
            <p:cNvPr id="7" name="TextBox 6"/>
            <p:cNvSpPr txBox="1"/>
            <p:nvPr/>
          </p:nvSpPr>
          <p:spPr>
            <a:xfrm>
              <a:off x="4710098" y="1171904"/>
              <a:ext cx="879173" cy="707886"/>
            </a:xfrm>
            <a:prstGeom prst="rect">
              <a:avLst/>
            </a:prstGeom>
            <a:noFill/>
          </p:spPr>
          <p:txBody>
            <a:bodyPr wrap="square" rtlCol="0">
              <a:spAutoFit/>
            </a:bodyPr>
            <a:lstStyle/>
            <a:p>
              <a:r>
                <a:rPr lang="en-US" altLang="ko-KR" sz="2000" b="1" dirty="0" smtClean="0">
                  <a:solidFill>
                    <a:srgbClr val="0000FF"/>
                  </a:solidFill>
                </a:rPr>
                <a:t>Bit</a:t>
              </a:r>
            </a:p>
            <a:p>
              <a:r>
                <a:rPr lang="en-US" altLang="ko-KR" sz="2000" dirty="0" smtClean="0">
                  <a:solidFill>
                    <a:srgbClr val="0000FF"/>
                  </a:solidFill>
                </a:rPr>
                <a:t>world</a:t>
              </a:r>
              <a:endParaRPr lang="ko-KR" altLang="en-US" sz="2000" dirty="0">
                <a:solidFill>
                  <a:srgbClr val="0000FF"/>
                </a:solidFill>
              </a:endParaRPr>
            </a:p>
          </p:txBody>
        </p:sp>
        <p:cxnSp>
          <p:nvCxnSpPr>
            <p:cNvPr id="9" name="직선 연결선 8"/>
            <p:cNvCxnSpPr/>
            <p:nvPr/>
          </p:nvCxnSpPr>
          <p:spPr bwMode="auto">
            <a:xfrm>
              <a:off x="4497863" y="1268760"/>
              <a:ext cx="2129" cy="5400600"/>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406144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그룹 51"/>
          <p:cNvGrpSpPr/>
          <p:nvPr/>
        </p:nvGrpSpPr>
        <p:grpSpPr>
          <a:xfrm>
            <a:off x="0" y="1036029"/>
            <a:ext cx="9132391" cy="5552400"/>
            <a:chOff x="272343" y="1036029"/>
            <a:chExt cx="8634963" cy="5552400"/>
          </a:xfrm>
        </p:grpSpPr>
        <p:grpSp>
          <p:nvGrpSpPr>
            <p:cNvPr id="39" name="그룹 38"/>
            <p:cNvGrpSpPr/>
            <p:nvPr/>
          </p:nvGrpSpPr>
          <p:grpSpPr>
            <a:xfrm>
              <a:off x="1259633" y="1036029"/>
              <a:ext cx="6702011" cy="5552400"/>
              <a:chOff x="1259633" y="1036029"/>
              <a:chExt cx="6702011" cy="5552400"/>
            </a:xfrm>
          </p:grpSpPr>
          <p:grpSp>
            <p:nvGrpSpPr>
              <p:cNvPr id="36" name="그룹 35"/>
              <p:cNvGrpSpPr/>
              <p:nvPr/>
            </p:nvGrpSpPr>
            <p:grpSpPr>
              <a:xfrm>
                <a:off x="1259633" y="1036029"/>
                <a:ext cx="6702011" cy="3473091"/>
                <a:chOff x="1259633" y="1036029"/>
                <a:chExt cx="6702011" cy="3473091"/>
              </a:xfrm>
            </p:grpSpPr>
            <p:grpSp>
              <p:nvGrpSpPr>
                <p:cNvPr id="7" name="그룹 6"/>
                <p:cNvGrpSpPr/>
                <p:nvPr/>
              </p:nvGrpSpPr>
              <p:grpSpPr>
                <a:xfrm>
                  <a:off x="1763688" y="1036029"/>
                  <a:ext cx="5760640" cy="2177954"/>
                  <a:chOff x="1763688" y="980728"/>
                  <a:chExt cx="5760640" cy="2664296"/>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980728"/>
                    <a:ext cx="5760640" cy="2664296"/>
                  </a:xfrm>
                  <a:prstGeom prst="rect">
                    <a:avLst/>
                  </a:prstGeom>
                </p:spPr>
              </p:pic>
              <p:pic>
                <p:nvPicPr>
                  <p:cNvPr id="6" name="그림 5"/>
                  <p:cNvPicPr>
                    <a:picLocks noChangeAspect="1"/>
                  </p:cNvPicPr>
                  <p:nvPr/>
                </p:nvPicPr>
                <p:blipFill rotWithShape="1">
                  <a:blip r:embed="rId3">
                    <a:extLst>
                      <a:ext uri="{28A0092B-C50C-407E-A947-70E740481C1C}">
                        <a14:useLocalDpi xmlns:a14="http://schemas.microsoft.com/office/drawing/2010/main" val="0"/>
                      </a:ext>
                    </a:extLst>
                  </a:blip>
                  <a:srcRect l="68112" t="33501" r="15350" b="48519"/>
                  <a:stretch/>
                </p:blipFill>
                <p:spPr>
                  <a:xfrm>
                    <a:off x="4283968" y="1876028"/>
                    <a:ext cx="1512168" cy="1440160"/>
                  </a:xfrm>
                  <a:prstGeom prst="rect">
                    <a:avLst/>
                  </a:prstGeom>
                </p:spPr>
              </p:pic>
            </p:grpSp>
            <p:grpSp>
              <p:nvGrpSpPr>
                <p:cNvPr id="33" name="그룹 32"/>
                <p:cNvGrpSpPr/>
                <p:nvPr/>
              </p:nvGrpSpPr>
              <p:grpSpPr>
                <a:xfrm>
                  <a:off x="1259633" y="3130426"/>
                  <a:ext cx="6702011" cy="1378694"/>
                  <a:chOff x="1259632" y="3284984"/>
                  <a:chExt cx="6702011" cy="1378694"/>
                </a:xfrm>
              </p:grpSpPr>
              <p:cxnSp>
                <p:nvCxnSpPr>
                  <p:cNvPr id="9" name="직선 연결선 8"/>
                  <p:cNvCxnSpPr/>
                  <p:nvPr/>
                </p:nvCxnSpPr>
                <p:spPr bwMode="auto">
                  <a:xfrm>
                    <a:off x="1259632" y="4663678"/>
                    <a:ext cx="6702011"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9" name="그룹 28"/>
                  <p:cNvGrpSpPr/>
                  <p:nvPr/>
                </p:nvGrpSpPr>
                <p:grpSpPr>
                  <a:xfrm>
                    <a:off x="1259632" y="3444626"/>
                    <a:ext cx="6624736" cy="1120698"/>
                    <a:chOff x="977448" y="3444626"/>
                    <a:chExt cx="7595166" cy="1120698"/>
                  </a:xfrm>
                </p:grpSpPr>
                <p:pic>
                  <p:nvPicPr>
                    <p:cNvPr id="11" name="그림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977" y="4037748"/>
                      <a:ext cx="332656" cy="400033"/>
                    </a:xfrm>
                    <a:prstGeom prst="rect">
                      <a:avLst/>
                    </a:prstGeom>
                  </p:spPr>
                </p:pic>
                <p:pic>
                  <p:nvPicPr>
                    <p:cNvPr id="12" name="그림 11"/>
                    <p:cNvPicPr>
                      <a:picLocks noChangeAspect="1"/>
                    </p:cNvPicPr>
                    <p:nvPr/>
                  </p:nvPicPr>
                  <p:blipFill rotWithShape="1">
                    <a:blip r:embed="rId5">
                      <a:extLst>
                        <a:ext uri="{28A0092B-C50C-407E-A947-70E740481C1C}">
                          <a14:useLocalDpi xmlns:a14="http://schemas.microsoft.com/office/drawing/2010/main" val="0"/>
                        </a:ext>
                      </a:extLst>
                    </a:blip>
                    <a:srcRect l="2751" t="75200" r="3538" b="-400"/>
                    <a:stretch/>
                  </p:blipFill>
                  <p:spPr>
                    <a:xfrm>
                      <a:off x="1758421" y="3444626"/>
                      <a:ext cx="6192688" cy="1120697"/>
                    </a:xfrm>
                    <a:prstGeom prst="rect">
                      <a:avLst/>
                    </a:prstGeom>
                  </p:spPr>
                </p:pic>
                <p:pic>
                  <p:nvPicPr>
                    <p:cNvPr id="15" name="그림 14"/>
                    <p:cNvPicPr>
                      <a:picLocks noChangeAspect="1"/>
                    </p:cNvPicPr>
                    <p:nvPr/>
                  </p:nvPicPr>
                  <p:blipFill rotWithShape="1">
                    <a:blip r:embed="rId6">
                      <a:extLst>
                        <a:ext uri="{28A0092B-C50C-407E-A947-70E740481C1C}">
                          <a14:useLocalDpi xmlns:a14="http://schemas.microsoft.com/office/drawing/2010/main" val="0"/>
                        </a:ext>
                      </a:extLst>
                    </a:blip>
                    <a:srcRect l="67133" t="50000" r="20017" b="7046"/>
                    <a:stretch/>
                  </p:blipFill>
                  <p:spPr>
                    <a:xfrm>
                      <a:off x="1181432" y="3505151"/>
                      <a:ext cx="311242" cy="417518"/>
                    </a:xfrm>
                    <a:prstGeom prst="rect">
                      <a:avLst/>
                    </a:prstGeom>
                  </p:spPr>
                </p:pic>
                <p:pic>
                  <p:nvPicPr>
                    <p:cNvPr id="16" name="그림 15"/>
                    <p:cNvPicPr>
                      <a:picLocks noChangeAspect="1"/>
                    </p:cNvPicPr>
                    <p:nvPr/>
                  </p:nvPicPr>
                  <p:blipFill rotWithShape="1">
                    <a:blip r:embed="rId7">
                      <a:extLst>
                        <a:ext uri="{28A0092B-C50C-407E-A947-70E740481C1C}">
                          <a14:useLocalDpi xmlns:a14="http://schemas.microsoft.com/office/drawing/2010/main" val="0"/>
                        </a:ext>
                      </a:extLst>
                    </a:blip>
                    <a:srcRect l="23750" t="28999" r="23750" b="32501"/>
                    <a:stretch/>
                  </p:blipFill>
                  <p:spPr>
                    <a:xfrm>
                      <a:off x="977448" y="4172311"/>
                      <a:ext cx="719209" cy="393013"/>
                    </a:xfrm>
                    <a:prstGeom prst="rect">
                      <a:avLst/>
                    </a:prstGeom>
                  </p:spPr>
                </p:pic>
                <p:pic>
                  <p:nvPicPr>
                    <p:cNvPr id="17" name="그림 16"/>
                    <p:cNvPicPr>
                      <a:picLocks noChangeAspect="1"/>
                    </p:cNvPicPr>
                    <p:nvPr/>
                  </p:nvPicPr>
                  <p:blipFill rotWithShape="1">
                    <a:blip r:embed="rId8" cstate="print">
                      <a:extLst>
                        <a:ext uri="{28A0092B-C50C-407E-A947-70E740481C1C}">
                          <a14:useLocalDpi xmlns:a14="http://schemas.microsoft.com/office/drawing/2010/main" val="0"/>
                        </a:ext>
                      </a:extLst>
                    </a:blip>
                    <a:srcRect l="15875" t="4289" r="13250" b="11321"/>
                    <a:stretch/>
                  </p:blipFill>
                  <p:spPr>
                    <a:xfrm>
                      <a:off x="8095996" y="3481121"/>
                      <a:ext cx="476618" cy="441548"/>
                    </a:xfrm>
                    <a:prstGeom prst="rect">
                      <a:avLst/>
                    </a:prstGeom>
                  </p:spPr>
                </p:pic>
              </p:grpSp>
              <p:cxnSp>
                <p:nvCxnSpPr>
                  <p:cNvPr id="27" name="직선 연결선 26"/>
                  <p:cNvCxnSpPr/>
                  <p:nvPr/>
                </p:nvCxnSpPr>
                <p:spPr bwMode="auto">
                  <a:xfrm>
                    <a:off x="1259632" y="3284984"/>
                    <a:ext cx="6702011"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pic>
            <p:nvPicPr>
              <p:cNvPr id="38" name="그림 37"/>
              <p:cNvPicPr>
                <a:picLocks noChangeAspect="1"/>
              </p:cNvPicPr>
              <p:nvPr/>
            </p:nvPicPr>
            <p:blipFill rotWithShape="1">
              <a:blip r:embed="rId9">
                <a:extLst>
                  <a:ext uri="{28A0092B-C50C-407E-A947-70E740481C1C}">
                    <a14:useLocalDpi xmlns:a14="http://schemas.microsoft.com/office/drawing/2010/main" val="0"/>
                  </a:ext>
                </a:extLst>
              </a:blip>
              <a:srcRect r="78" b="16939"/>
              <a:stretch/>
            </p:blipFill>
            <p:spPr>
              <a:xfrm>
                <a:off x="1259633" y="4571881"/>
                <a:ext cx="6696743" cy="2016548"/>
              </a:xfrm>
              <a:prstGeom prst="rect">
                <a:avLst/>
              </a:prstGeom>
            </p:spPr>
          </p:pic>
        </p:grpSp>
        <p:grpSp>
          <p:nvGrpSpPr>
            <p:cNvPr id="51" name="그룹 50"/>
            <p:cNvGrpSpPr/>
            <p:nvPr/>
          </p:nvGrpSpPr>
          <p:grpSpPr>
            <a:xfrm>
              <a:off x="272343" y="1295371"/>
              <a:ext cx="8634963" cy="4005838"/>
              <a:chOff x="272343" y="1295371"/>
              <a:chExt cx="8634963" cy="4005838"/>
            </a:xfrm>
          </p:grpSpPr>
          <p:cxnSp>
            <p:nvCxnSpPr>
              <p:cNvPr id="21" name="직선 화살표 연결선 20"/>
              <p:cNvCxnSpPr/>
              <p:nvPr/>
            </p:nvCxnSpPr>
            <p:spPr bwMode="auto">
              <a:xfrm flipH="1" flipV="1">
                <a:off x="1187624" y="2636912"/>
                <a:ext cx="1" cy="2664297"/>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42" name="TextBox 41"/>
              <p:cNvSpPr txBox="1"/>
              <p:nvPr/>
            </p:nvSpPr>
            <p:spPr>
              <a:xfrm>
                <a:off x="272343" y="3527250"/>
                <a:ext cx="936104" cy="646331"/>
              </a:xfrm>
              <a:prstGeom prst="rect">
                <a:avLst/>
              </a:prstGeom>
              <a:noFill/>
            </p:spPr>
            <p:txBody>
              <a:bodyPr wrap="square" rtlCol="0">
                <a:spAutoFit/>
              </a:bodyPr>
              <a:lstStyle/>
              <a:p>
                <a:r>
                  <a:rPr lang="ko-KR" altLang="en-US" sz="1800" b="1" dirty="0" smtClean="0">
                    <a:solidFill>
                      <a:srgbClr val="C00000"/>
                    </a:solidFill>
                  </a:rPr>
                  <a:t>디지털 정보화</a:t>
                </a:r>
                <a:endParaRPr lang="ko-KR" altLang="en-US" sz="1800" b="1" dirty="0">
                  <a:solidFill>
                    <a:srgbClr val="C00000"/>
                  </a:solidFill>
                </a:endParaRPr>
              </a:p>
            </p:txBody>
          </p:sp>
          <p:cxnSp>
            <p:nvCxnSpPr>
              <p:cNvPr id="44" name="직선 화살표 연결선 43"/>
              <p:cNvCxnSpPr/>
              <p:nvPr/>
            </p:nvCxnSpPr>
            <p:spPr bwMode="auto">
              <a:xfrm>
                <a:off x="8028384" y="2697388"/>
                <a:ext cx="0" cy="2543344"/>
              </a:xfrm>
              <a:prstGeom prst="straightConnector1">
                <a:avLst/>
              </a:prstGeom>
              <a:ln w="38100">
                <a:solidFill>
                  <a:srgbClr val="0000FF"/>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971202" y="3608091"/>
                <a:ext cx="936104" cy="646331"/>
              </a:xfrm>
              <a:prstGeom prst="rect">
                <a:avLst/>
              </a:prstGeom>
              <a:noFill/>
            </p:spPr>
            <p:txBody>
              <a:bodyPr wrap="square" rtlCol="0">
                <a:spAutoFit/>
              </a:bodyPr>
              <a:lstStyle/>
              <a:p>
                <a:r>
                  <a:rPr lang="ko-KR" altLang="en-US" sz="1800" b="1" dirty="0" smtClean="0">
                    <a:solidFill>
                      <a:srgbClr val="0000FF"/>
                    </a:solidFill>
                  </a:rPr>
                  <a:t>예측</a:t>
                </a:r>
                <a:r>
                  <a:rPr lang="en-US" altLang="ko-KR" sz="1800" b="1" dirty="0" smtClean="0">
                    <a:solidFill>
                      <a:srgbClr val="0000FF"/>
                    </a:solidFill>
                  </a:rPr>
                  <a:t>,</a:t>
                </a:r>
              </a:p>
              <a:p>
                <a:r>
                  <a:rPr lang="ko-KR" altLang="en-US" sz="1800" b="1" dirty="0" smtClean="0">
                    <a:solidFill>
                      <a:srgbClr val="0000FF"/>
                    </a:solidFill>
                  </a:rPr>
                  <a:t>최적화</a:t>
                </a:r>
                <a:endParaRPr lang="ko-KR" altLang="en-US" sz="1800" b="1" dirty="0">
                  <a:solidFill>
                    <a:srgbClr val="0000FF"/>
                  </a:solidFill>
                </a:endParaRPr>
              </a:p>
            </p:txBody>
          </p:sp>
          <p:sp>
            <p:nvSpPr>
              <p:cNvPr id="47" name="TextBox 46"/>
              <p:cNvSpPr txBox="1"/>
              <p:nvPr/>
            </p:nvSpPr>
            <p:spPr>
              <a:xfrm>
                <a:off x="2138950" y="1295371"/>
                <a:ext cx="1204108" cy="646331"/>
              </a:xfrm>
              <a:prstGeom prst="rect">
                <a:avLst/>
              </a:prstGeom>
              <a:noFill/>
            </p:spPr>
            <p:txBody>
              <a:bodyPr wrap="square" rtlCol="0">
                <a:spAutoFit/>
              </a:bodyPr>
              <a:lstStyle/>
              <a:p>
                <a:r>
                  <a:rPr lang="ko-KR" altLang="en-US" sz="1800" b="1" dirty="0" smtClean="0">
                    <a:solidFill>
                      <a:srgbClr val="7030A0"/>
                    </a:solidFill>
                  </a:rPr>
                  <a:t>디지털</a:t>
                </a:r>
                <a:r>
                  <a:rPr lang="en-US" altLang="ko-KR" sz="1800" b="1" dirty="0" smtClean="0">
                    <a:solidFill>
                      <a:srgbClr val="7030A0"/>
                    </a:solidFill>
                  </a:rPr>
                  <a:t> </a:t>
                </a:r>
              </a:p>
              <a:p>
                <a:r>
                  <a:rPr lang="ko-KR" altLang="en-US" sz="1800" b="1" dirty="0" smtClean="0">
                    <a:solidFill>
                      <a:srgbClr val="7030A0"/>
                    </a:solidFill>
                  </a:rPr>
                  <a:t>가상세계</a:t>
                </a:r>
                <a:endParaRPr lang="ko-KR" altLang="en-US" sz="1800" b="1" dirty="0">
                  <a:solidFill>
                    <a:srgbClr val="7030A0"/>
                  </a:solidFill>
                </a:endParaRPr>
              </a:p>
            </p:txBody>
          </p:sp>
          <p:sp>
            <p:nvSpPr>
              <p:cNvPr id="48" name="TextBox 47"/>
              <p:cNvSpPr txBox="1"/>
              <p:nvPr/>
            </p:nvSpPr>
            <p:spPr>
              <a:xfrm>
                <a:off x="5810640" y="2267459"/>
                <a:ext cx="599166" cy="369332"/>
              </a:xfrm>
              <a:prstGeom prst="rect">
                <a:avLst/>
              </a:prstGeom>
              <a:noFill/>
            </p:spPr>
            <p:txBody>
              <a:bodyPr wrap="square" rtlCol="0">
                <a:spAutoFit/>
              </a:bodyPr>
              <a:lstStyle/>
              <a:p>
                <a:r>
                  <a:rPr lang="en-US" altLang="ko-KR" sz="1800" b="1" dirty="0" smtClean="0">
                    <a:solidFill>
                      <a:srgbClr val="FF0000"/>
                    </a:solidFill>
                  </a:rPr>
                  <a:t>AI</a:t>
                </a:r>
                <a:endParaRPr lang="ko-KR" altLang="en-US" sz="1800" b="1" dirty="0">
                  <a:solidFill>
                    <a:srgbClr val="FF0000"/>
                  </a:solidFill>
                </a:endParaRPr>
              </a:p>
            </p:txBody>
          </p:sp>
          <p:sp>
            <p:nvSpPr>
              <p:cNvPr id="49" name="TextBox 48"/>
              <p:cNvSpPr txBox="1"/>
              <p:nvPr/>
            </p:nvSpPr>
            <p:spPr>
              <a:xfrm>
                <a:off x="3179785" y="2138311"/>
                <a:ext cx="936104" cy="646331"/>
              </a:xfrm>
              <a:prstGeom prst="rect">
                <a:avLst/>
              </a:prstGeom>
              <a:noFill/>
            </p:spPr>
            <p:txBody>
              <a:bodyPr wrap="square" rtlCol="0">
                <a:spAutoFit/>
              </a:bodyPr>
              <a:lstStyle/>
              <a:p>
                <a:r>
                  <a:rPr lang="en-US" altLang="ko-KR" sz="1800" b="1" dirty="0" smtClean="0">
                    <a:solidFill>
                      <a:srgbClr val="FF0000"/>
                    </a:solidFill>
                  </a:rPr>
                  <a:t>Big data</a:t>
                </a:r>
                <a:endParaRPr lang="ko-KR" altLang="en-US" sz="1800" b="1" dirty="0">
                  <a:solidFill>
                    <a:srgbClr val="FF0000"/>
                  </a:solidFill>
                </a:endParaRPr>
              </a:p>
            </p:txBody>
          </p:sp>
          <p:sp>
            <p:nvSpPr>
              <p:cNvPr id="50" name="TextBox 49"/>
              <p:cNvSpPr txBox="1"/>
              <p:nvPr/>
            </p:nvSpPr>
            <p:spPr>
              <a:xfrm>
                <a:off x="2102906" y="4565984"/>
                <a:ext cx="1204108" cy="646331"/>
              </a:xfrm>
              <a:prstGeom prst="rect">
                <a:avLst/>
              </a:prstGeom>
              <a:noFill/>
            </p:spPr>
            <p:txBody>
              <a:bodyPr wrap="square" rtlCol="0">
                <a:spAutoFit/>
              </a:bodyPr>
              <a:lstStyle/>
              <a:p>
                <a:r>
                  <a:rPr lang="ko-KR" altLang="en-US" sz="1800" b="1" dirty="0" smtClean="0">
                    <a:solidFill>
                      <a:schemeClr val="accent2">
                        <a:lumMod val="75000"/>
                      </a:schemeClr>
                    </a:solidFill>
                  </a:rPr>
                  <a:t>물리적</a:t>
                </a:r>
                <a:endParaRPr lang="en-US" altLang="ko-KR" sz="1800" b="1" dirty="0" smtClean="0">
                  <a:solidFill>
                    <a:schemeClr val="accent2">
                      <a:lumMod val="75000"/>
                    </a:schemeClr>
                  </a:solidFill>
                </a:endParaRPr>
              </a:p>
              <a:p>
                <a:r>
                  <a:rPr lang="ko-KR" altLang="en-US" sz="1800" b="1" dirty="0" smtClean="0">
                    <a:solidFill>
                      <a:schemeClr val="accent2">
                        <a:lumMod val="75000"/>
                      </a:schemeClr>
                    </a:solidFill>
                  </a:rPr>
                  <a:t>현실세계</a:t>
                </a:r>
                <a:endParaRPr lang="ko-KR" altLang="en-US" sz="1800" b="1" dirty="0">
                  <a:solidFill>
                    <a:schemeClr val="accent2">
                      <a:lumMod val="75000"/>
                    </a:schemeClr>
                  </a:solidFill>
                </a:endParaRPr>
              </a:p>
            </p:txBody>
          </p:sp>
        </p:grpSp>
      </p:grpSp>
      <p:sp>
        <p:nvSpPr>
          <p:cNvPr id="53" name="제목 1"/>
          <p:cNvSpPr>
            <a:spLocks noGrp="1"/>
          </p:cNvSpPr>
          <p:nvPr>
            <p:ph type="title"/>
          </p:nvPr>
        </p:nvSpPr>
        <p:spPr>
          <a:xfrm>
            <a:off x="1835695" y="260648"/>
            <a:ext cx="7322019" cy="742950"/>
          </a:xfrm>
        </p:spPr>
        <p:txBody>
          <a:bodyPr>
            <a:noAutofit/>
          </a:bodyPr>
          <a:lstStyle/>
          <a:p>
            <a:pPr>
              <a:spcBef>
                <a:spcPts val="450"/>
              </a:spcBef>
            </a:pPr>
            <a:r>
              <a:rPr lang="en-US" altLang="ko-KR" sz="3600" b="1" dirty="0">
                <a:solidFill>
                  <a:schemeClr val="bg1"/>
                </a:solidFill>
                <a:latin typeface="굴림" panose="020B0600000101010101" pitchFamily="50" charset="-127"/>
                <a:ea typeface="굴림" panose="020B0600000101010101" pitchFamily="50" charset="-127"/>
              </a:rPr>
              <a:t>4</a:t>
            </a:r>
            <a:r>
              <a:rPr lang="ko-KR" altLang="en-US" sz="3600" b="1" dirty="0">
                <a:solidFill>
                  <a:schemeClr val="bg1"/>
                </a:solidFill>
                <a:latin typeface="굴림" panose="020B0600000101010101" pitchFamily="50" charset="-127"/>
                <a:ea typeface="굴림" panose="020B0600000101010101" pitchFamily="50" charset="-127"/>
              </a:rPr>
              <a:t>차 산업혁명의 본질</a:t>
            </a:r>
            <a:r>
              <a:rPr lang="en-US" altLang="ko-KR" sz="3600" b="1" dirty="0">
                <a:solidFill>
                  <a:schemeClr val="bg1"/>
                </a:solidFill>
                <a:latin typeface="굴림" panose="020B0600000101010101" pitchFamily="50" charset="-127"/>
                <a:ea typeface="굴림" panose="020B0600000101010101" pitchFamily="50" charset="-127"/>
              </a:rPr>
              <a:t> </a:t>
            </a:r>
            <a:endParaRPr lang="ko-KR" altLang="en-US" sz="3600" b="1" dirty="0">
              <a:solidFill>
                <a:schemeClr val="bg1"/>
              </a:solidFill>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3267669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899592" y="1412776"/>
            <a:ext cx="7632848" cy="4878259"/>
          </a:xfrm>
          <a:prstGeom prst="rect">
            <a:avLst/>
          </a:prstGeom>
          <a:noFill/>
          <a:ln w="9525">
            <a:noFill/>
            <a:miter lim="800000"/>
            <a:headEnd/>
            <a:tailEnd/>
          </a:ln>
        </p:spPr>
        <p:txBody>
          <a:bodyPr wrap="square">
            <a:spAutoFit/>
          </a:bodyPr>
          <a:lstStyle/>
          <a:p>
            <a:pPr algn="just">
              <a:spcBef>
                <a:spcPct val="40000"/>
              </a:spcBef>
            </a:pPr>
            <a:r>
              <a:rPr lang="ko-KR" altLang="en-US" sz="2800" dirty="0" smtClean="0"/>
              <a:t>예수께서 또 가라사대 너희에게 평강이 있을지어다</a:t>
            </a:r>
            <a:r>
              <a:rPr lang="en-US" altLang="ko-KR" sz="2800" dirty="0" smtClean="0"/>
              <a:t>. </a:t>
            </a:r>
            <a:r>
              <a:rPr lang="ko-KR" altLang="en-US" sz="2800" dirty="0" smtClean="0"/>
              <a:t>아버지께서 나를 보내신 것 같이 나도 너희를 보내노라</a:t>
            </a:r>
            <a:r>
              <a:rPr lang="en-US" altLang="ko-KR" sz="2800" dirty="0" smtClean="0"/>
              <a:t>. (</a:t>
            </a:r>
            <a:r>
              <a:rPr lang="ko-KR" altLang="en-US" sz="2800" dirty="0" smtClean="0"/>
              <a:t>요 </a:t>
            </a:r>
            <a:r>
              <a:rPr lang="en-US" altLang="ko-KR" sz="2800" dirty="0" smtClean="0"/>
              <a:t>20:21)</a:t>
            </a:r>
          </a:p>
          <a:p>
            <a:pPr algn="just">
              <a:spcBef>
                <a:spcPts val="1200"/>
              </a:spcBef>
            </a:pPr>
            <a:r>
              <a:rPr lang="ko-KR" altLang="en-US" sz="2800" dirty="0" smtClean="0"/>
              <a:t>아버지께서 나를 세상에 보내신 것 같이 나도 저희를 세상에 보내었고 </a:t>
            </a:r>
            <a:r>
              <a:rPr lang="en-US" altLang="ko-KR" sz="2800" dirty="0" smtClean="0"/>
              <a:t>(</a:t>
            </a:r>
            <a:r>
              <a:rPr lang="ko-KR" altLang="en-US" sz="2800" dirty="0" smtClean="0"/>
              <a:t>요 </a:t>
            </a:r>
            <a:r>
              <a:rPr lang="en-US" altLang="ko-KR" sz="2800" dirty="0" smtClean="0"/>
              <a:t>17:18)</a:t>
            </a:r>
          </a:p>
          <a:p>
            <a:pPr algn="just">
              <a:spcBef>
                <a:spcPts val="3000"/>
              </a:spcBef>
            </a:pPr>
            <a:r>
              <a:rPr lang="ko-KR" altLang="en-US" sz="3200" b="1" dirty="0" smtClean="0">
                <a:solidFill>
                  <a:srgbClr val="0000FF"/>
                </a:solidFill>
              </a:rPr>
              <a:t>다가올 세상에 대한 정탐</a:t>
            </a:r>
            <a:endParaRPr lang="en-US" altLang="ko-KR" sz="3200" b="1" dirty="0">
              <a:solidFill>
                <a:srgbClr val="0000FF"/>
              </a:solidFill>
            </a:endParaRPr>
          </a:p>
          <a:p>
            <a:pPr algn="just">
              <a:spcBef>
                <a:spcPts val="1200"/>
              </a:spcBef>
            </a:pPr>
            <a:r>
              <a:rPr lang="ko-KR" altLang="en-US" sz="2800" dirty="0"/>
              <a:t>여호와께서 모세에게 일러 가라사대 사람을 보내어 내가 이스라엘 자손에게 주는 가나안 땅을 탐지하게 하되 </a:t>
            </a:r>
            <a:r>
              <a:rPr lang="en-US" altLang="ko-KR" sz="2800" dirty="0"/>
              <a:t>(</a:t>
            </a:r>
            <a:r>
              <a:rPr lang="ko-KR" altLang="en-US" sz="2800" dirty="0"/>
              <a:t>민 </a:t>
            </a:r>
            <a:r>
              <a:rPr lang="en-US" altLang="ko-KR" sz="2800" dirty="0"/>
              <a:t>13:1-2</a:t>
            </a:r>
            <a:r>
              <a:rPr lang="en-US" altLang="ko-KR" sz="2800" dirty="0" smtClean="0"/>
              <a:t>)</a:t>
            </a:r>
            <a:endParaRPr lang="en-US" altLang="ko-KR" sz="2800" dirty="0"/>
          </a:p>
        </p:txBody>
      </p:sp>
      <p:sp>
        <p:nvSpPr>
          <p:cNvPr id="5" name="Rectangle 2"/>
          <p:cNvSpPr txBox="1">
            <a:spLocks noChangeArrowheads="1"/>
          </p:cNvSpPr>
          <p:nvPr/>
        </p:nvSpPr>
        <p:spPr bwMode="auto">
          <a:xfrm>
            <a:off x="1835696" y="188640"/>
            <a:ext cx="7308304" cy="8019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ko-KR" altLang="en-US" sz="3600" b="1" kern="0" dirty="0" smtClean="0">
                <a:solidFill>
                  <a:schemeClr val="bg1"/>
                </a:solidFill>
              </a:rPr>
              <a:t>보내심을 받은 </a:t>
            </a:r>
            <a:r>
              <a:rPr lang="ko-KR" altLang="en-US" sz="3600" b="1" kern="0" dirty="0" err="1" smtClean="0">
                <a:solidFill>
                  <a:schemeClr val="bg1"/>
                </a:solidFill>
              </a:rPr>
              <a:t>에클레시아</a:t>
            </a:r>
            <a:endParaRPr lang="ko-KR" altLang="en-US" sz="3600" b="1" kern="0" dirty="0">
              <a:solidFill>
                <a:schemeClr val="bg1"/>
              </a:solidFill>
            </a:endParaRPr>
          </a:p>
        </p:txBody>
      </p:sp>
    </p:spTree>
    <p:extLst>
      <p:ext uri="{BB962C8B-B14F-4D97-AF65-F5344CB8AC3E}">
        <p14:creationId xmlns:p14="http://schemas.microsoft.com/office/powerpoint/2010/main" val="41928900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979711" y="260648"/>
            <a:ext cx="7190009" cy="720080"/>
          </a:xfrm>
        </p:spPr>
        <p:txBody>
          <a:bodyPr>
            <a:normAutofit/>
          </a:bodyPr>
          <a:lstStyle/>
          <a:p>
            <a:pPr>
              <a:lnSpc>
                <a:spcPts val="3500"/>
              </a:lnSpc>
              <a:spcBef>
                <a:spcPts val="600"/>
              </a:spcBef>
            </a:pPr>
            <a:r>
              <a:rPr lang="ko-KR" altLang="en-US" sz="3600" b="1" dirty="0">
                <a:solidFill>
                  <a:schemeClr val="bg1"/>
                </a:solidFill>
                <a:latin typeface="굴림" panose="020B0600000101010101" pitchFamily="50" charset="-127"/>
                <a:ea typeface="굴림" panose="020B0600000101010101" pitchFamily="50" charset="-127"/>
              </a:rPr>
              <a:t>이전 </a:t>
            </a:r>
            <a:r>
              <a:rPr lang="ko-KR" altLang="en-US" sz="3600" b="1" dirty="0" smtClean="0">
                <a:solidFill>
                  <a:schemeClr val="bg1"/>
                </a:solidFill>
                <a:latin typeface="굴림" panose="020B0600000101010101" pitchFamily="50" charset="-127"/>
                <a:ea typeface="굴림" panose="020B0600000101010101" pitchFamily="50" charset="-127"/>
              </a:rPr>
              <a:t>산업혁명과의 차이점</a:t>
            </a:r>
            <a:endParaRPr lang="ko-KR" altLang="en-US" sz="3600" b="1" dirty="0">
              <a:solidFill>
                <a:srgbClr val="0000FF"/>
              </a:solidFill>
              <a:latin typeface="굴림" panose="020B0600000101010101" pitchFamily="50" charset="-127"/>
              <a:ea typeface="굴림" panose="020B0600000101010101" pitchFamily="50" charset="-127"/>
            </a:endParaRPr>
          </a:p>
        </p:txBody>
      </p:sp>
      <p:sp>
        <p:nvSpPr>
          <p:cNvPr id="3" name="내용 개체 틀 2"/>
          <p:cNvSpPr>
            <a:spLocks noGrp="1"/>
          </p:cNvSpPr>
          <p:nvPr>
            <p:ph idx="1"/>
          </p:nvPr>
        </p:nvSpPr>
        <p:spPr>
          <a:xfrm>
            <a:off x="683568" y="1700808"/>
            <a:ext cx="8280920" cy="4248472"/>
          </a:xfrm>
        </p:spPr>
        <p:txBody>
          <a:bodyPr>
            <a:noAutofit/>
          </a:bodyPr>
          <a:lstStyle/>
          <a:p>
            <a:pPr algn="just">
              <a:lnSpc>
                <a:spcPct val="120000"/>
              </a:lnSpc>
            </a:pPr>
            <a:r>
              <a:rPr lang="ko-KR" altLang="en-US" sz="2600" dirty="0" smtClean="0">
                <a:solidFill>
                  <a:srgbClr val="0000FF"/>
                </a:solidFill>
                <a:latin typeface="굴림" panose="020B0600000101010101" pitchFamily="50" charset="-127"/>
                <a:ea typeface="굴림" panose="020B0600000101010101" pitchFamily="50" charset="-127"/>
              </a:rPr>
              <a:t>속도</a:t>
            </a:r>
            <a:r>
              <a:rPr lang="en-US" altLang="ko-KR" sz="2600" dirty="0">
                <a:solidFill>
                  <a:srgbClr val="0000FF"/>
                </a:solidFill>
                <a:latin typeface="굴림" panose="020B0600000101010101" pitchFamily="50" charset="-127"/>
                <a:ea typeface="굴림" panose="020B0600000101010101" pitchFamily="50" charset="-127"/>
              </a:rPr>
              <a:t>(velocity</a:t>
            </a:r>
            <a:r>
              <a:rPr lang="en-US" altLang="ko-KR" sz="2600" dirty="0" smtClean="0">
                <a:solidFill>
                  <a:srgbClr val="0000FF"/>
                </a:solidFill>
                <a:latin typeface="굴림" panose="020B0600000101010101" pitchFamily="50" charset="-127"/>
                <a:ea typeface="굴림" panose="020B0600000101010101" pitchFamily="50" charset="-127"/>
              </a:rPr>
              <a:t>):</a:t>
            </a:r>
            <a:r>
              <a:rPr lang="ko-KR" altLang="en-US" sz="2600" dirty="0" smtClean="0">
                <a:solidFill>
                  <a:srgbClr val="0000FF"/>
                </a:solidFill>
                <a:latin typeface="굴림" panose="020B0600000101010101" pitchFamily="50" charset="-127"/>
                <a:ea typeface="굴림" panose="020B0600000101010101" pitchFamily="50" charset="-127"/>
              </a:rPr>
              <a:t> </a:t>
            </a:r>
            <a:r>
              <a:rPr lang="ko-KR" altLang="en-US" sz="2600" dirty="0" smtClean="0">
                <a:latin typeface="굴림" panose="020B0600000101010101" pitchFamily="50" charset="-127"/>
                <a:ea typeface="굴림" panose="020B0600000101010101" pitchFamily="50" charset="-127"/>
              </a:rPr>
              <a:t>기하급수 발전속도</a:t>
            </a:r>
            <a:endParaRPr lang="en-US" altLang="ko-KR" sz="2600" dirty="0" smtClean="0">
              <a:latin typeface="굴림" panose="020B0600000101010101" pitchFamily="50" charset="-127"/>
              <a:ea typeface="굴림" panose="020B0600000101010101" pitchFamily="50" charset="-127"/>
            </a:endParaRPr>
          </a:p>
          <a:p>
            <a:pPr algn="just">
              <a:lnSpc>
                <a:spcPct val="120000"/>
              </a:lnSpc>
              <a:spcBef>
                <a:spcPts val="1800"/>
              </a:spcBef>
            </a:pPr>
            <a:r>
              <a:rPr lang="ko-KR" altLang="en-US" sz="2600" dirty="0" smtClean="0">
                <a:solidFill>
                  <a:srgbClr val="0000FF"/>
                </a:solidFill>
                <a:latin typeface="굴림" panose="020B0600000101010101" pitchFamily="50" charset="-127"/>
                <a:ea typeface="굴림" panose="020B0600000101010101" pitchFamily="50" charset="-127"/>
              </a:rPr>
              <a:t>범위</a:t>
            </a:r>
            <a:r>
              <a:rPr lang="en-US" altLang="ko-KR" sz="2600" dirty="0">
                <a:solidFill>
                  <a:srgbClr val="0000FF"/>
                </a:solidFill>
                <a:latin typeface="굴림" panose="020B0600000101010101" pitchFamily="50" charset="-127"/>
                <a:ea typeface="굴림" panose="020B0600000101010101" pitchFamily="50" charset="-127"/>
              </a:rPr>
              <a:t>(scope</a:t>
            </a:r>
            <a:r>
              <a:rPr lang="en-US" altLang="ko-KR" sz="2600" dirty="0" smtClean="0">
                <a:solidFill>
                  <a:srgbClr val="0000FF"/>
                </a:solidFill>
                <a:latin typeface="굴림" panose="020B0600000101010101" pitchFamily="50" charset="-127"/>
                <a:ea typeface="굴림" panose="020B0600000101010101" pitchFamily="50" charset="-127"/>
              </a:rPr>
              <a:t>):</a:t>
            </a:r>
            <a:r>
              <a:rPr lang="ko-KR" altLang="en-US" sz="2600" dirty="0" smtClean="0">
                <a:solidFill>
                  <a:srgbClr val="0000FF"/>
                </a:solidFill>
                <a:latin typeface="굴림" panose="020B0600000101010101" pitchFamily="50" charset="-127"/>
                <a:ea typeface="굴림" panose="020B0600000101010101" pitchFamily="50" charset="-127"/>
              </a:rPr>
              <a:t> </a:t>
            </a:r>
            <a:r>
              <a:rPr lang="ko-KR" altLang="en-US" sz="2600" dirty="0" err="1" smtClean="0">
                <a:latin typeface="굴림" panose="020B0600000101010101" pitchFamily="50" charset="-127"/>
                <a:ea typeface="굴림" panose="020B0600000101010101" pitchFamily="50" charset="-127"/>
              </a:rPr>
              <a:t>전방위적으로</a:t>
            </a:r>
            <a:r>
              <a:rPr lang="ko-KR" altLang="en-US" sz="2600" dirty="0" smtClean="0">
                <a:latin typeface="굴림" panose="020B0600000101010101" pitchFamily="50" charset="-127"/>
                <a:ea typeface="굴림" panose="020B0600000101010101" pitchFamily="50" charset="-127"/>
              </a:rPr>
              <a:t> 기존의 틀을 파괴</a:t>
            </a:r>
          </a:p>
          <a:p>
            <a:pPr algn="just">
              <a:lnSpc>
                <a:spcPct val="120000"/>
              </a:lnSpc>
              <a:spcBef>
                <a:spcPts val="1800"/>
              </a:spcBef>
            </a:pPr>
            <a:r>
              <a:rPr lang="ko-KR" altLang="en-US" sz="2600" dirty="0" smtClean="0">
                <a:solidFill>
                  <a:srgbClr val="0000FF"/>
                </a:solidFill>
                <a:latin typeface="굴림" panose="020B0600000101010101" pitchFamily="50" charset="-127"/>
                <a:ea typeface="굴림" panose="020B0600000101010101" pitchFamily="50" charset="-127"/>
              </a:rPr>
              <a:t>시스템</a:t>
            </a:r>
            <a:r>
              <a:rPr lang="en-US" altLang="ko-KR" sz="2600" dirty="0" smtClean="0">
                <a:solidFill>
                  <a:srgbClr val="0000FF"/>
                </a:solidFill>
                <a:latin typeface="굴림" panose="020B0600000101010101" pitchFamily="50" charset="-127"/>
                <a:ea typeface="굴림" panose="020B0600000101010101" pitchFamily="50" charset="-127"/>
              </a:rPr>
              <a:t>(Impact): </a:t>
            </a:r>
            <a:r>
              <a:rPr lang="ko-KR" altLang="en-US" sz="2600" dirty="0" smtClean="0">
                <a:latin typeface="굴림" panose="020B0600000101010101" pitchFamily="50" charset="-127"/>
                <a:ea typeface="굴림" panose="020B0600000101010101" pitchFamily="50" charset="-127"/>
              </a:rPr>
              <a:t>파괴력이 매우 큼</a:t>
            </a:r>
            <a:r>
              <a:rPr lang="en-US" altLang="ko-KR" sz="2600" dirty="0" smtClean="0">
                <a:latin typeface="굴림" panose="020B0600000101010101" pitchFamily="50" charset="-127"/>
                <a:ea typeface="굴림" panose="020B0600000101010101" pitchFamily="50" charset="-127"/>
              </a:rPr>
              <a:t> </a:t>
            </a:r>
            <a:endParaRPr lang="en-US" altLang="ko-KR" sz="2600" dirty="0" smtClean="0">
              <a:solidFill>
                <a:srgbClr val="0000FF"/>
              </a:solidFill>
              <a:latin typeface="굴림" panose="020B0600000101010101" pitchFamily="50" charset="-127"/>
              <a:ea typeface="굴림" panose="020B0600000101010101" pitchFamily="50" charset="-127"/>
            </a:endParaRPr>
          </a:p>
          <a:p>
            <a:pPr marL="0" indent="0" algn="just">
              <a:lnSpc>
                <a:spcPct val="120000"/>
              </a:lnSpc>
              <a:spcBef>
                <a:spcPts val="600"/>
              </a:spcBef>
              <a:buNone/>
            </a:pPr>
            <a:r>
              <a:rPr lang="en-US" altLang="ko-KR" sz="2400" dirty="0">
                <a:latin typeface="굴림" panose="020B0600000101010101" pitchFamily="50" charset="-127"/>
                <a:ea typeface="굴림" panose="020B0600000101010101" pitchFamily="50" charset="-127"/>
              </a:rPr>
              <a:t> </a:t>
            </a:r>
            <a:r>
              <a:rPr lang="en-US" altLang="ko-KR" sz="2400" dirty="0" smtClean="0">
                <a:latin typeface="굴림" panose="020B0600000101010101" pitchFamily="50" charset="-127"/>
                <a:ea typeface="굴림" panose="020B0600000101010101" pitchFamily="50" charset="-127"/>
              </a:rPr>
              <a:t>  - </a:t>
            </a:r>
            <a:r>
              <a:rPr lang="en-US" altLang="ko-KR" sz="2400" dirty="0" smtClean="0">
                <a:solidFill>
                  <a:srgbClr val="FF0000"/>
                </a:solidFill>
                <a:latin typeface="굴림" panose="020B0600000101010101" pitchFamily="50" charset="-127"/>
                <a:ea typeface="굴림" panose="020B0600000101010101" pitchFamily="50" charset="-127"/>
              </a:rPr>
              <a:t>Deep Change</a:t>
            </a:r>
          </a:p>
          <a:p>
            <a:pPr marL="0" indent="0" algn="just">
              <a:lnSpc>
                <a:spcPct val="120000"/>
              </a:lnSpc>
              <a:spcBef>
                <a:spcPts val="600"/>
              </a:spcBef>
              <a:buNone/>
            </a:pPr>
            <a:r>
              <a:rPr lang="en-US" altLang="ko-KR" sz="2400" dirty="0" smtClean="0">
                <a:latin typeface="굴림" panose="020B0600000101010101" pitchFamily="50" charset="-127"/>
                <a:ea typeface="굴림" panose="020B0600000101010101" pitchFamily="50" charset="-127"/>
              </a:rPr>
              <a:t>   - </a:t>
            </a:r>
            <a:r>
              <a:rPr lang="ko-KR" altLang="en-US" sz="2400" dirty="0" smtClean="0">
                <a:latin typeface="굴림" panose="020B0600000101010101" pitchFamily="50" charset="-127"/>
                <a:ea typeface="굴림" panose="020B0600000101010101" pitchFamily="50" charset="-127"/>
              </a:rPr>
              <a:t>생산시스템</a:t>
            </a:r>
            <a:r>
              <a:rPr lang="en-US" altLang="ko-KR" sz="2400" dirty="0" smtClean="0">
                <a:latin typeface="굴림" panose="020B0600000101010101" pitchFamily="50" charset="-127"/>
                <a:ea typeface="굴림" panose="020B0600000101010101" pitchFamily="50" charset="-127"/>
              </a:rPr>
              <a:t>,</a:t>
            </a:r>
            <a:r>
              <a:rPr lang="ko-KR" altLang="en-US" sz="2400" dirty="0" smtClean="0">
                <a:latin typeface="굴림" panose="020B0600000101010101" pitchFamily="50" charset="-127"/>
                <a:ea typeface="굴림" panose="020B0600000101010101" pitchFamily="50" charset="-127"/>
              </a:rPr>
              <a:t> 관리시스템</a:t>
            </a:r>
            <a:r>
              <a:rPr lang="en-US" altLang="ko-KR" sz="2400" dirty="0" smtClean="0">
                <a:latin typeface="굴림" panose="020B0600000101010101" pitchFamily="50" charset="-127"/>
                <a:ea typeface="굴림" panose="020B0600000101010101" pitchFamily="50" charset="-127"/>
              </a:rPr>
              <a:t>,</a:t>
            </a:r>
            <a:r>
              <a:rPr lang="ko-KR" altLang="en-US" sz="2400" dirty="0" smtClean="0">
                <a:latin typeface="굴림" panose="020B0600000101010101" pitchFamily="50" charset="-127"/>
                <a:ea typeface="굴림" panose="020B0600000101010101" pitchFamily="50" charset="-127"/>
              </a:rPr>
              <a:t> 지배구조 전반의 변혁</a:t>
            </a:r>
            <a:endParaRPr lang="en-US" altLang="ko-KR" sz="2400" dirty="0" smtClean="0">
              <a:latin typeface="굴림" panose="020B0600000101010101" pitchFamily="50" charset="-127"/>
              <a:ea typeface="굴림" panose="020B0600000101010101" pitchFamily="50" charset="-127"/>
            </a:endParaRPr>
          </a:p>
          <a:p>
            <a:pPr marL="0" indent="0" algn="just">
              <a:lnSpc>
                <a:spcPct val="120000"/>
              </a:lnSpc>
              <a:spcBef>
                <a:spcPts val="600"/>
              </a:spcBef>
              <a:buNone/>
            </a:pPr>
            <a:r>
              <a:rPr lang="en-US" altLang="ko-KR" sz="2200" dirty="0" smtClean="0">
                <a:latin typeface="굴림" panose="020B0600000101010101" pitchFamily="50" charset="-127"/>
                <a:ea typeface="굴림" panose="020B0600000101010101" pitchFamily="50" charset="-127"/>
              </a:rPr>
              <a:t>   </a:t>
            </a:r>
            <a:r>
              <a:rPr lang="en-US" altLang="ko-KR" sz="2400" dirty="0" smtClean="0">
                <a:latin typeface="굴림" panose="020B0600000101010101" pitchFamily="50" charset="-127"/>
                <a:ea typeface="굴림" panose="020B0600000101010101" pitchFamily="50" charset="-127"/>
                <a:sym typeface="Wingdings" panose="05000000000000000000" pitchFamily="2" charset="2"/>
              </a:rPr>
              <a:t></a:t>
            </a:r>
            <a:r>
              <a:rPr lang="ko-KR" altLang="en-US" sz="2400" dirty="0" smtClean="0">
                <a:latin typeface="굴림" panose="020B0600000101010101" pitchFamily="50" charset="-127"/>
                <a:ea typeface="굴림" panose="020B0600000101010101" pitchFamily="50" charset="-127"/>
              </a:rPr>
              <a:t> 비즈니스 운영방식의 전면적 재검토를 요구하고 있음</a:t>
            </a:r>
            <a:endParaRPr lang="en-US" altLang="ko-KR" sz="2400" dirty="0" smtClean="0">
              <a:latin typeface="굴림" panose="020B0600000101010101" pitchFamily="50" charset="-127"/>
              <a:ea typeface="굴림" panose="020B0600000101010101" pitchFamily="50" charset="-127"/>
            </a:endParaRPr>
          </a:p>
          <a:p>
            <a:pPr marL="0" indent="0" algn="r">
              <a:lnSpc>
                <a:spcPct val="120000"/>
              </a:lnSpc>
              <a:spcBef>
                <a:spcPts val="600"/>
              </a:spcBef>
              <a:buNone/>
            </a:pPr>
            <a:r>
              <a:rPr lang="en-US" altLang="ko-KR" sz="2000" dirty="0">
                <a:solidFill>
                  <a:srgbClr val="0000FF"/>
                </a:solidFill>
                <a:latin typeface="굴림" panose="020B0600000101010101" pitchFamily="50" charset="-127"/>
                <a:ea typeface="굴림" panose="020B0600000101010101" pitchFamily="50" charset="-127"/>
              </a:rPr>
              <a:t>(</a:t>
            </a:r>
            <a:r>
              <a:rPr lang="ko-KR" altLang="en-US" sz="2000" dirty="0">
                <a:solidFill>
                  <a:srgbClr val="0000FF"/>
                </a:solidFill>
              </a:rPr>
              <a:t>다보스 포럼 설립자 </a:t>
            </a:r>
            <a:r>
              <a:rPr lang="en-US" altLang="ko-KR" sz="2000" dirty="0">
                <a:solidFill>
                  <a:srgbClr val="0000FF"/>
                </a:solidFill>
              </a:rPr>
              <a:t>Schwab, 2016)</a:t>
            </a:r>
            <a:endParaRPr lang="ko-KR" altLang="en-US" sz="2000" dirty="0">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3689838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2051720" y="260648"/>
            <a:ext cx="7092280" cy="646331"/>
          </a:xfrm>
          <a:prstGeom prst="rect">
            <a:avLst/>
          </a:prstGeom>
        </p:spPr>
        <p:txBody>
          <a:bodyPr wrap="square">
            <a:spAutoFit/>
          </a:bodyPr>
          <a:lstStyle/>
          <a:p>
            <a:pPr algn="ctr"/>
            <a:r>
              <a:rPr lang="ko-KR" altLang="en-US" sz="3600" b="1" dirty="0" smtClean="0">
                <a:solidFill>
                  <a:schemeClr val="bg1"/>
                </a:solidFill>
              </a:rPr>
              <a:t>세상을 바꾸는 대표 기술들</a:t>
            </a:r>
            <a:endParaRPr lang="en-US" altLang="ko-KR" sz="3600" b="1" dirty="0">
              <a:solidFill>
                <a:schemeClr val="bg1"/>
              </a:solidFill>
            </a:endParaRPr>
          </a:p>
        </p:txBody>
      </p:sp>
      <p:grpSp>
        <p:nvGrpSpPr>
          <p:cNvPr id="7" name="그룹 6"/>
          <p:cNvGrpSpPr/>
          <p:nvPr/>
        </p:nvGrpSpPr>
        <p:grpSpPr>
          <a:xfrm>
            <a:off x="0" y="1196752"/>
            <a:ext cx="9144000" cy="5472607"/>
            <a:chOff x="1587296" y="906277"/>
            <a:chExt cx="8699704" cy="5843317"/>
          </a:xfrm>
        </p:grpSpPr>
        <p:pic>
          <p:nvPicPr>
            <p:cNvPr id="4" name="그림 3"/>
            <p:cNvPicPr>
              <a:picLocks noChangeAspect="1"/>
            </p:cNvPicPr>
            <p:nvPr/>
          </p:nvPicPr>
          <p:blipFill rotWithShape="1">
            <a:blip r:embed="rId2" cstate="print"/>
            <a:srcRect l="23423" t="7589" r="16016" b="15489"/>
            <a:stretch/>
          </p:blipFill>
          <p:spPr>
            <a:xfrm>
              <a:off x="3276600" y="906277"/>
              <a:ext cx="7010400" cy="5843317"/>
            </a:xfrm>
            <a:prstGeom prst="rect">
              <a:avLst/>
            </a:prstGeom>
          </p:spPr>
        </p:pic>
        <p:sp>
          <p:nvSpPr>
            <p:cNvPr id="5" name="TextBox 4"/>
            <p:cNvSpPr txBox="1"/>
            <p:nvPr/>
          </p:nvSpPr>
          <p:spPr>
            <a:xfrm>
              <a:off x="1587296" y="983163"/>
              <a:ext cx="1829786" cy="5652352"/>
            </a:xfrm>
            <a:prstGeom prst="rect">
              <a:avLst/>
            </a:prstGeom>
            <a:noFill/>
          </p:spPr>
          <p:txBody>
            <a:bodyPr wrap="square" rtlCol="0">
              <a:spAutoFit/>
            </a:bodyPr>
            <a:lstStyle/>
            <a:p>
              <a:pPr algn="r">
                <a:spcBef>
                  <a:spcPts val="1700"/>
                </a:spcBef>
              </a:pPr>
              <a:r>
                <a:rPr lang="ko-KR" altLang="en-US" sz="1400" b="1" dirty="0" err="1">
                  <a:solidFill>
                    <a:srgbClr val="0000FF"/>
                  </a:solidFill>
                </a:rPr>
                <a:t>모바일</a:t>
              </a:r>
              <a:r>
                <a:rPr lang="ko-KR" altLang="en-US" sz="1400" b="1" dirty="0">
                  <a:solidFill>
                    <a:srgbClr val="0000FF"/>
                  </a:solidFill>
                </a:rPr>
                <a:t> 인터넷</a:t>
              </a:r>
              <a:endParaRPr lang="en-US" altLang="ko-KR" sz="1400" b="1" dirty="0">
                <a:solidFill>
                  <a:srgbClr val="0000FF"/>
                </a:solidFill>
              </a:endParaRPr>
            </a:p>
            <a:p>
              <a:pPr algn="r">
                <a:spcBef>
                  <a:spcPts val="2000"/>
                </a:spcBef>
              </a:pPr>
              <a:r>
                <a:rPr lang="ko-KR" altLang="en-US" sz="1400" b="1" dirty="0" smtClean="0">
                  <a:solidFill>
                    <a:srgbClr val="0000FF"/>
                  </a:solidFill>
                </a:rPr>
                <a:t>인공지능</a:t>
              </a:r>
              <a:r>
                <a:rPr lang="en-US" altLang="ko-KR" sz="1400" b="1" dirty="0" smtClean="0">
                  <a:solidFill>
                    <a:srgbClr val="0000FF"/>
                  </a:solidFill>
                </a:rPr>
                <a:t>(AI)</a:t>
              </a:r>
              <a:endParaRPr lang="en-US" altLang="ko-KR" sz="1400" b="1" dirty="0">
                <a:solidFill>
                  <a:srgbClr val="0000FF"/>
                </a:solidFill>
              </a:endParaRPr>
            </a:p>
            <a:p>
              <a:pPr algn="r">
                <a:spcBef>
                  <a:spcPts val="2000"/>
                </a:spcBef>
              </a:pPr>
              <a:r>
                <a:rPr lang="ko-KR" altLang="en-US" sz="1400" b="1" dirty="0" err="1" smtClean="0">
                  <a:solidFill>
                    <a:srgbClr val="0000FF"/>
                  </a:solidFill>
                </a:rPr>
                <a:t>사물인터넷</a:t>
              </a:r>
              <a:r>
                <a:rPr lang="en-US" altLang="ko-KR" sz="1400" b="1" dirty="0" smtClean="0">
                  <a:solidFill>
                    <a:srgbClr val="0000FF"/>
                  </a:solidFill>
                </a:rPr>
                <a:t>(</a:t>
              </a:r>
              <a:r>
                <a:rPr lang="en-US" altLang="ko-KR" sz="1400" b="1" dirty="0" err="1" smtClean="0">
                  <a:solidFill>
                    <a:srgbClr val="0000FF"/>
                  </a:solidFill>
                </a:rPr>
                <a:t>IoT</a:t>
              </a:r>
              <a:r>
                <a:rPr lang="en-US" altLang="ko-KR" sz="1400" b="1" dirty="0" smtClean="0">
                  <a:solidFill>
                    <a:srgbClr val="0000FF"/>
                  </a:solidFill>
                </a:rPr>
                <a:t>)</a:t>
              </a:r>
              <a:endParaRPr lang="en-US" altLang="ko-KR" sz="1400" b="1" dirty="0">
                <a:solidFill>
                  <a:srgbClr val="0000FF"/>
                </a:solidFill>
              </a:endParaRPr>
            </a:p>
            <a:p>
              <a:pPr algn="r">
                <a:spcBef>
                  <a:spcPts val="2000"/>
                </a:spcBef>
              </a:pPr>
              <a:r>
                <a:rPr lang="ko-KR" altLang="en-US" sz="1400" b="1" dirty="0" err="1">
                  <a:solidFill>
                    <a:srgbClr val="0000FF"/>
                  </a:solidFill>
                </a:rPr>
                <a:t>클라우드</a:t>
              </a:r>
              <a:r>
                <a:rPr lang="ko-KR" altLang="en-US" sz="1400" b="1" dirty="0">
                  <a:solidFill>
                    <a:srgbClr val="0000FF"/>
                  </a:solidFill>
                </a:rPr>
                <a:t> 기술</a:t>
              </a:r>
              <a:endParaRPr lang="en-US" altLang="ko-KR" sz="1400" b="1" dirty="0">
                <a:solidFill>
                  <a:srgbClr val="0000FF"/>
                </a:solidFill>
              </a:endParaRPr>
            </a:p>
            <a:p>
              <a:pPr algn="r">
                <a:spcBef>
                  <a:spcPts val="2000"/>
                </a:spcBef>
              </a:pPr>
              <a:r>
                <a:rPr lang="ko-KR" altLang="en-US" sz="1400" b="1" dirty="0" smtClean="0">
                  <a:solidFill>
                    <a:srgbClr val="0000FF"/>
                  </a:solidFill>
                </a:rPr>
                <a:t>로봇기술</a:t>
              </a:r>
              <a:endParaRPr lang="en-US" altLang="ko-KR" sz="1400" b="1" dirty="0">
                <a:solidFill>
                  <a:srgbClr val="0000FF"/>
                </a:solidFill>
              </a:endParaRPr>
            </a:p>
            <a:p>
              <a:pPr algn="r">
                <a:spcBef>
                  <a:spcPts val="2000"/>
                </a:spcBef>
              </a:pPr>
              <a:r>
                <a:rPr lang="ko-KR" altLang="en-US" sz="1400" b="1" dirty="0" err="1" smtClean="0">
                  <a:solidFill>
                    <a:srgbClr val="0000FF"/>
                  </a:solidFill>
                </a:rPr>
                <a:t>자율자동차</a:t>
              </a:r>
              <a:endParaRPr lang="en-US" altLang="ko-KR" sz="1400" b="1" dirty="0">
                <a:solidFill>
                  <a:srgbClr val="0000FF"/>
                </a:solidFill>
              </a:endParaRPr>
            </a:p>
            <a:p>
              <a:pPr algn="r">
                <a:spcBef>
                  <a:spcPts val="1600"/>
                </a:spcBef>
              </a:pPr>
              <a:r>
                <a:rPr lang="ko-KR" altLang="en-US" sz="1400" b="1" dirty="0">
                  <a:solidFill>
                    <a:srgbClr val="0000FF"/>
                  </a:solidFill>
                </a:rPr>
                <a:t>유전공학</a:t>
              </a:r>
              <a:r>
                <a:rPr lang="en-US" altLang="ko-KR" sz="1400" b="1" dirty="0">
                  <a:solidFill>
                    <a:srgbClr val="0000FF"/>
                  </a:solidFill>
                </a:rPr>
                <a:t>: </a:t>
              </a:r>
              <a:r>
                <a:rPr lang="ko-KR" altLang="en-US" sz="1400" b="1" dirty="0">
                  <a:solidFill>
                    <a:srgbClr val="0000FF"/>
                  </a:solidFill>
                </a:rPr>
                <a:t>게놈</a:t>
              </a:r>
              <a:endParaRPr lang="en-US" altLang="ko-KR" sz="1400" b="1" dirty="0">
                <a:solidFill>
                  <a:srgbClr val="0000FF"/>
                </a:solidFill>
              </a:endParaRPr>
            </a:p>
            <a:p>
              <a:pPr algn="r">
                <a:spcBef>
                  <a:spcPts val="1200"/>
                </a:spcBef>
              </a:pPr>
              <a:r>
                <a:rPr lang="ko-KR" altLang="en-US" sz="1400" b="1" dirty="0">
                  <a:solidFill>
                    <a:srgbClr val="0000FF"/>
                  </a:solidFill>
                </a:rPr>
                <a:t>에너지저장 기술</a:t>
              </a:r>
              <a:endParaRPr lang="en-US" altLang="ko-KR" sz="1400" b="1" dirty="0">
                <a:solidFill>
                  <a:srgbClr val="0000FF"/>
                </a:solidFill>
              </a:endParaRPr>
            </a:p>
            <a:p>
              <a:pPr algn="r">
                <a:spcBef>
                  <a:spcPts val="1200"/>
                </a:spcBef>
              </a:pPr>
              <a:r>
                <a:rPr lang="en-US" altLang="ko-KR" sz="1400" b="1" dirty="0">
                  <a:solidFill>
                    <a:srgbClr val="0000FF"/>
                  </a:solidFill>
                </a:rPr>
                <a:t>3D </a:t>
              </a:r>
              <a:r>
                <a:rPr lang="ko-KR" altLang="en-US" sz="1400" b="1" dirty="0" err="1" smtClean="0">
                  <a:solidFill>
                    <a:srgbClr val="0000FF"/>
                  </a:solidFill>
                </a:rPr>
                <a:t>프링팅</a:t>
              </a:r>
              <a:endParaRPr lang="en-US" altLang="ko-KR" sz="1400" b="1" dirty="0">
                <a:solidFill>
                  <a:srgbClr val="0000FF"/>
                </a:solidFill>
              </a:endParaRPr>
            </a:p>
            <a:p>
              <a:pPr algn="r">
                <a:spcBef>
                  <a:spcPts val="1600"/>
                </a:spcBef>
              </a:pPr>
              <a:r>
                <a:rPr lang="ko-KR" altLang="en-US" sz="1400" b="1" dirty="0" smtClean="0">
                  <a:solidFill>
                    <a:srgbClr val="0000FF"/>
                  </a:solidFill>
                </a:rPr>
                <a:t>신소재</a:t>
              </a:r>
              <a:endParaRPr lang="en-US" altLang="ko-KR" sz="1400" b="1" dirty="0">
                <a:solidFill>
                  <a:srgbClr val="0000FF"/>
                </a:solidFill>
              </a:endParaRPr>
            </a:p>
            <a:p>
              <a:pPr algn="r">
                <a:spcBef>
                  <a:spcPts val="1800"/>
                </a:spcBef>
              </a:pPr>
              <a:r>
                <a:rPr lang="ko-KR" altLang="en-US" sz="1400" b="1" dirty="0">
                  <a:solidFill>
                    <a:srgbClr val="0000FF"/>
                  </a:solidFill>
                </a:rPr>
                <a:t>유전</a:t>
              </a:r>
              <a:r>
                <a:rPr lang="en-US" altLang="ko-KR" sz="1400" b="1" dirty="0">
                  <a:solidFill>
                    <a:srgbClr val="0000FF"/>
                  </a:solidFill>
                </a:rPr>
                <a:t>/</a:t>
              </a:r>
              <a:r>
                <a:rPr lang="ko-KR" altLang="en-US" sz="1400" b="1" dirty="0" smtClean="0">
                  <a:solidFill>
                    <a:srgbClr val="0000FF"/>
                  </a:solidFill>
                </a:rPr>
                <a:t>가스 </a:t>
              </a:r>
              <a:r>
                <a:rPr lang="ko-KR" altLang="en-US" sz="1400" b="1" dirty="0" err="1" smtClean="0">
                  <a:solidFill>
                    <a:srgbClr val="0000FF"/>
                  </a:solidFill>
                </a:rPr>
                <a:t>탐사기술</a:t>
              </a:r>
              <a:endParaRPr lang="en-US" altLang="ko-KR" sz="1400" b="1" dirty="0">
                <a:solidFill>
                  <a:srgbClr val="0000FF"/>
                </a:solidFill>
              </a:endParaRPr>
            </a:p>
            <a:p>
              <a:pPr algn="r">
                <a:spcBef>
                  <a:spcPts val="1800"/>
                </a:spcBef>
              </a:pPr>
              <a:r>
                <a:rPr lang="ko-KR" altLang="en-US" sz="1400" b="1" dirty="0">
                  <a:solidFill>
                    <a:srgbClr val="0000FF"/>
                  </a:solidFill>
                </a:rPr>
                <a:t>재생 에너지 </a:t>
              </a:r>
            </a:p>
          </p:txBody>
        </p:sp>
      </p:grpSp>
    </p:spTree>
    <p:extLst>
      <p:ext uri="{BB962C8B-B14F-4D97-AF65-F5344CB8AC3E}">
        <p14:creationId xmlns:p14="http://schemas.microsoft.com/office/powerpoint/2010/main" val="1308322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1720" y="260648"/>
            <a:ext cx="6984776" cy="707886"/>
          </a:xfrm>
          <a:prstGeom prst="rect">
            <a:avLst/>
          </a:prstGeom>
          <a:noFill/>
        </p:spPr>
        <p:txBody>
          <a:bodyPr wrap="square" rtlCol="0">
            <a:spAutoFit/>
          </a:bodyPr>
          <a:lstStyle/>
          <a:p>
            <a:pPr algn="ctr"/>
            <a:r>
              <a:rPr lang="en-US" altLang="ko-KR" sz="4000" b="1" dirty="0" smtClean="0">
                <a:solidFill>
                  <a:schemeClr val="bg1"/>
                </a:solidFill>
              </a:rPr>
              <a:t>3D </a:t>
            </a:r>
            <a:r>
              <a:rPr lang="ko-KR" altLang="en-US" sz="4000" b="1" dirty="0" smtClean="0">
                <a:solidFill>
                  <a:schemeClr val="bg1"/>
                </a:solidFill>
              </a:rPr>
              <a:t>프린터로 뽑은</a:t>
            </a:r>
            <a:r>
              <a:rPr lang="en-US" altLang="ko-KR" sz="4000" b="1" dirty="0" smtClean="0">
                <a:solidFill>
                  <a:schemeClr val="bg1"/>
                </a:solidFill>
              </a:rPr>
              <a:t> </a:t>
            </a:r>
            <a:r>
              <a:rPr lang="ko-KR" altLang="en-US" sz="4000" b="1" dirty="0" smtClean="0">
                <a:solidFill>
                  <a:schemeClr val="bg1"/>
                </a:solidFill>
              </a:rPr>
              <a:t>자동차</a:t>
            </a:r>
            <a:endParaRPr lang="ko-KR" altLang="en-US" sz="4000" b="1" dirty="0">
              <a:solidFill>
                <a:schemeClr val="bg1"/>
              </a:solidFill>
            </a:endParaRPr>
          </a:p>
        </p:txBody>
      </p:sp>
      <p:pic>
        <p:nvPicPr>
          <p:cNvPr id="2" name="TKkXRlli-aw"/>
          <p:cNvPicPr>
            <a:picLocks noRot="1" noChangeAspect="1"/>
          </p:cNvPicPr>
          <p:nvPr>
            <a:videoFile r:link="rId1"/>
          </p:nvPr>
        </p:nvPicPr>
        <p:blipFill>
          <a:blip r:embed="rId3"/>
          <a:stretch>
            <a:fillRect/>
          </a:stretch>
        </p:blipFill>
        <p:spPr>
          <a:xfrm>
            <a:off x="395536" y="1268760"/>
            <a:ext cx="8424936" cy="5256584"/>
          </a:xfrm>
          <a:prstGeom prst="rect">
            <a:avLst/>
          </a:prstGeom>
        </p:spPr>
      </p:pic>
      <p:sp>
        <p:nvSpPr>
          <p:cNvPr id="3" name="직사각형 2"/>
          <p:cNvSpPr/>
          <p:nvPr/>
        </p:nvSpPr>
        <p:spPr>
          <a:xfrm>
            <a:off x="4623320" y="6533182"/>
            <a:ext cx="4572000" cy="292388"/>
          </a:xfrm>
          <a:prstGeom prst="rect">
            <a:avLst/>
          </a:prstGeom>
        </p:spPr>
        <p:txBody>
          <a:bodyPr>
            <a:spAutoFit/>
          </a:bodyPr>
          <a:lstStyle/>
          <a:p>
            <a:r>
              <a:rPr lang="ko-KR" altLang="en-US" sz="1300" dirty="0">
                <a:hlinkClick r:id="rId4"/>
              </a:rPr>
              <a:t>https://www.youtube.com/watch?v=TKkXRlli-aw</a:t>
            </a:r>
            <a:endParaRPr lang="ko-KR" altLang="en-US" sz="1300" dirty="0"/>
          </a:p>
        </p:txBody>
      </p:sp>
    </p:spTree>
    <p:extLst>
      <p:ext uri="{BB962C8B-B14F-4D97-AF65-F5344CB8AC3E}">
        <p14:creationId xmlns:p14="http://schemas.microsoft.com/office/powerpoint/2010/main" val="2702220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260648"/>
            <a:ext cx="6984776" cy="707886"/>
          </a:xfrm>
          <a:prstGeom prst="rect">
            <a:avLst/>
          </a:prstGeom>
          <a:noFill/>
        </p:spPr>
        <p:txBody>
          <a:bodyPr wrap="square" rtlCol="0">
            <a:spAutoFit/>
          </a:bodyPr>
          <a:lstStyle/>
          <a:p>
            <a:pPr algn="ctr"/>
            <a:r>
              <a:rPr lang="en-US" altLang="ko-KR" sz="4000" b="1" dirty="0" smtClean="0">
                <a:solidFill>
                  <a:schemeClr val="bg1"/>
                </a:solidFill>
              </a:rPr>
              <a:t>3D </a:t>
            </a:r>
            <a:r>
              <a:rPr lang="ko-KR" altLang="en-US" sz="4000" b="1" dirty="0" smtClean="0">
                <a:solidFill>
                  <a:schemeClr val="bg1"/>
                </a:solidFill>
              </a:rPr>
              <a:t>프린터로 만든 제트엔진</a:t>
            </a:r>
            <a:endParaRPr lang="ko-KR" altLang="en-US" sz="4000" b="1" dirty="0">
              <a:solidFill>
                <a:schemeClr val="bg1"/>
              </a:solidFill>
            </a:endParaRPr>
          </a:p>
        </p:txBody>
      </p:sp>
      <p:sp>
        <p:nvSpPr>
          <p:cNvPr id="2" name="직사각형 1"/>
          <p:cNvSpPr/>
          <p:nvPr/>
        </p:nvSpPr>
        <p:spPr>
          <a:xfrm>
            <a:off x="4139952" y="6565612"/>
            <a:ext cx="4572000" cy="292388"/>
          </a:xfrm>
          <a:prstGeom prst="rect">
            <a:avLst/>
          </a:prstGeom>
        </p:spPr>
        <p:txBody>
          <a:bodyPr>
            <a:spAutoFit/>
          </a:bodyPr>
          <a:lstStyle/>
          <a:p>
            <a:r>
              <a:rPr lang="ko-KR" altLang="en-US" sz="1300" dirty="0">
                <a:hlinkClick r:id="rId2"/>
              </a:rPr>
              <a:t>https://www.youtube.com/watch?v=JOgHmHruL0c</a:t>
            </a:r>
            <a:endParaRPr lang="ko-KR" altLang="en-US" sz="1300" dirty="0"/>
          </a:p>
        </p:txBody>
      </p:sp>
      <p:pic>
        <p:nvPicPr>
          <p:cNvPr id="3" name="그림 2"/>
          <p:cNvPicPr>
            <a:picLocks noChangeAspect="1"/>
          </p:cNvPicPr>
          <p:nvPr/>
        </p:nvPicPr>
        <p:blipFill>
          <a:blip r:embed="rId3"/>
          <a:stretch>
            <a:fillRect/>
          </a:stretch>
        </p:blipFill>
        <p:spPr>
          <a:xfrm>
            <a:off x="0" y="1125893"/>
            <a:ext cx="9144000" cy="5367493"/>
          </a:xfrm>
          <a:prstGeom prst="rect">
            <a:avLst/>
          </a:prstGeom>
        </p:spPr>
      </p:pic>
    </p:spTree>
    <p:extLst>
      <p:ext uri="{BB962C8B-B14F-4D97-AF65-F5344CB8AC3E}">
        <p14:creationId xmlns:p14="http://schemas.microsoft.com/office/powerpoint/2010/main" val="2037123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tonomous vehicle image에 대한 이미지 검색결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7992888" cy="53285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1835696" y="188640"/>
            <a:ext cx="7308304" cy="8019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ko-KR" altLang="en-US" sz="4000" b="1" kern="0" dirty="0" err="1" smtClean="0">
                <a:solidFill>
                  <a:schemeClr val="bg1"/>
                </a:solidFill>
              </a:rPr>
              <a:t>자율주행차</a:t>
            </a:r>
            <a:endParaRPr lang="en-US" altLang="ko-KR" sz="4000" b="1" kern="0" dirty="0" smtClean="0">
              <a:solidFill>
                <a:schemeClr val="bg1"/>
              </a:solidFill>
            </a:endParaRPr>
          </a:p>
        </p:txBody>
      </p:sp>
    </p:spTree>
    <p:extLst>
      <p:ext uri="{BB962C8B-B14F-4D97-AF65-F5344CB8AC3E}">
        <p14:creationId xmlns:p14="http://schemas.microsoft.com/office/powerpoint/2010/main" val="1812411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835696" y="188640"/>
            <a:ext cx="7308304" cy="801960"/>
          </a:xfrm>
          <a:noFill/>
          <a:ln/>
        </p:spPr>
        <p:txBody>
          <a:bodyPr/>
          <a:lstStyle/>
          <a:p>
            <a:r>
              <a:rPr lang="ko-KR" altLang="en-US" sz="3600" b="1" dirty="0" smtClean="0">
                <a:solidFill>
                  <a:schemeClr val="bg1"/>
                </a:solidFill>
              </a:rPr>
              <a:t>산업혁명과 생산양식의 변화</a:t>
            </a:r>
            <a:endParaRPr lang="ko-KR" altLang="en-US" sz="3600" b="1" dirty="0">
              <a:solidFill>
                <a:schemeClr val="bg1"/>
              </a:solidFill>
            </a:endParaRPr>
          </a:p>
        </p:txBody>
      </p:sp>
      <p:sp>
        <p:nvSpPr>
          <p:cNvPr id="6" name="Text Box 3"/>
          <p:cNvSpPr txBox="1">
            <a:spLocks noChangeArrowheads="1"/>
          </p:cNvSpPr>
          <p:nvPr/>
        </p:nvSpPr>
        <p:spPr bwMode="auto">
          <a:xfrm>
            <a:off x="539552" y="1556792"/>
            <a:ext cx="8352928" cy="4247317"/>
          </a:xfrm>
          <a:prstGeom prst="rect">
            <a:avLst/>
          </a:prstGeom>
          <a:noFill/>
          <a:ln w="9525">
            <a:noFill/>
            <a:miter lim="800000"/>
            <a:headEnd/>
            <a:tailEnd/>
          </a:ln>
          <a:effectLst/>
        </p:spPr>
        <p:txBody>
          <a:bodyPr wrap="square">
            <a:spAutoFit/>
          </a:bodyPr>
          <a:lstStyle/>
          <a:p>
            <a:pPr algn="l">
              <a:spcBef>
                <a:spcPct val="50000"/>
              </a:spcBef>
              <a:buFontTx/>
              <a:buChar char="•"/>
            </a:pPr>
            <a:r>
              <a:rPr lang="ko-KR" altLang="en-US" dirty="0" smtClean="0"/>
              <a:t> 산업혁명</a:t>
            </a:r>
            <a:r>
              <a:rPr lang="en-US" altLang="ko-KR" dirty="0" smtClean="0"/>
              <a:t> </a:t>
            </a:r>
            <a:r>
              <a:rPr lang="ko-KR" altLang="en-US" dirty="0" smtClean="0"/>
              <a:t>이전</a:t>
            </a:r>
            <a:r>
              <a:rPr lang="en-US" altLang="ko-KR" dirty="0" smtClean="0"/>
              <a:t>: </a:t>
            </a:r>
            <a:r>
              <a:rPr lang="ko-KR" altLang="en-US" dirty="0" smtClean="0"/>
              <a:t>기능</a:t>
            </a:r>
            <a:r>
              <a:rPr lang="en-US" altLang="ko-KR" dirty="0" smtClean="0"/>
              <a:t>+</a:t>
            </a:r>
            <a:r>
              <a:rPr lang="ko-KR" altLang="en-US" dirty="0" smtClean="0"/>
              <a:t>동물 에너지 </a:t>
            </a:r>
            <a:r>
              <a:rPr lang="en-US" altLang="ko-KR" dirty="0" smtClean="0">
                <a:sym typeface="Wingdings" panose="05000000000000000000" pitchFamily="2" charset="2"/>
              </a:rPr>
              <a:t> </a:t>
            </a:r>
            <a:r>
              <a:rPr lang="ko-KR" altLang="en-US" dirty="0" smtClean="0">
                <a:solidFill>
                  <a:srgbClr val="C00000"/>
                </a:solidFill>
                <a:sym typeface="Wingdings" panose="05000000000000000000" pitchFamily="2" charset="2"/>
              </a:rPr>
              <a:t>수공업 생산</a:t>
            </a:r>
            <a:endParaRPr lang="en-US" altLang="ko-KR" dirty="0" smtClean="0">
              <a:solidFill>
                <a:srgbClr val="C00000"/>
              </a:solidFill>
            </a:endParaRPr>
          </a:p>
          <a:p>
            <a:pPr algn="l">
              <a:spcBef>
                <a:spcPts val="1800"/>
              </a:spcBef>
              <a:buFontTx/>
              <a:buChar char="•"/>
            </a:pPr>
            <a:r>
              <a:rPr lang="en-US" altLang="ko-KR" dirty="0" smtClean="0"/>
              <a:t> </a:t>
            </a:r>
            <a:r>
              <a:rPr lang="en-US" altLang="ko-KR" dirty="0" smtClean="0">
                <a:solidFill>
                  <a:srgbClr val="0000FF"/>
                </a:solidFill>
              </a:rPr>
              <a:t>1</a:t>
            </a:r>
            <a:r>
              <a:rPr lang="ko-KR" altLang="en-US" dirty="0" smtClean="0">
                <a:solidFill>
                  <a:srgbClr val="0000FF"/>
                </a:solidFill>
              </a:rPr>
              <a:t>차 산업혁명</a:t>
            </a:r>
            <a:r>
              <a:rPr lang="en-US" altLang="ko-KR" dirty="0" smtClean="0">
                <a:solidFill>
                  <a:srgbClr val="0000FF"/>
                </a:solidFill>
              </a:rPr>
              <a:t>: </a:t>
            </a:r>
            <a:r>
              <a:rPr lang="ko-KR" altLang="en-US" dirty="0" smtClean="0"/>
              <a:t>기술</a:t>
            </a:r>
            <a:r>
              <a:rPr lang="en-US" altLang="ko-KR" dirty="0" smtClean="0"/>
              <a:t>+</a:t>
            </a:r>
            <a:r>
              <a:rPr lang="ko-KR" altLang="en-US" dirty="0" smtClean="0"/>
              <a:t>증기에너지 </a:t>
            </a:r>
            <a:r>
              <a:rPr lang="en-US" altLang="ko-KR" dirty="0" smtClean="0">
                <a:sym typeface="Wingdings" panose="05000000000000000000" pitchFamily="2" charset="2"/>
              </a:rPr>
              <a:t> </a:t>
            </a:r>
            <a:r>
              <a:rPr lang="ko-KR" altLang="en-US" dirty="0" smtClean="0">
                <a:solidFill>
                  <a:srgbClr val="C00000"/>
                </a:solidFill>
                <a:sym typeface="Wingdings" panose="05000000000000000000" pitchFamily="2" charset="2"/>
              </a:rPr>
              <a:t>공장제 생산</a:t>
            </a:r>
            <a:r>
              <a:rPr lang="en-US" altLang="ko-KR" dirty="0" smtClean="0">
                <a:sym typeface="Wingdings" panose="05000000000000000000" pitchFamily="2" charset="2"/>
              </a:rPr>
              <a:t>, </a:t>
            </a:r>
            <a:r>
              <a:rPr lang="ko-KR" altLang="en-US" dirty="0" smtClean="0">
                <a:sym typeface="Wingdings" panose="05000000000000000000" pitchFamily="2" charset="2"/>
              </a:rPr>
              <a:t>교통혁명</a:t>
            </a:r>
            <a:endParaRPr lang="en-US" altLang="ko-KR" dirty="0" smtClean="0"/>
          </a:p>
          <a:p>
            <a:pPr algn="l">
              <a:spcBef>
                <a:spcPts val="1800"/>
              </a:spcBef>
              <a:buFontTx/>
              <a:buChar char="•"/>
            </a:pPr>
            <a:r>
              <a:rPr lang="en-US" altLang="ko-KR" dirty="0"/>
              <a:t> </a:t>
            </a:r>
            <a:r>
              <a:rPr lang="en-US" altLang="ko-KR" dirty="0" smtClean="0">
                <a:solidFill>
                  <a:srgbClr val="0000FF"/>
                </a:solidFill>
              </a:rPr>
              <a:t>2</a:t>
            </a:r>
            <a:r>
              <a:rPr lang="ko-KR" altLang="en-US" dirty="0" smtClean="0">
                <a:solidFill>
                  <a:srgbClr val="0000FF"/>
                </a:solidFill>
              </a:rPr>
              <a:t>차 산업혁명</a:t>
            </a:r>
            <a:r>
              <a:rPr lang="en-US" altLang="ko-KR" dirty="0" smtClean="0">
                <a:solidFill>
                  <a:srgbClr val="0000FF"/>
                </a:solidFill>
              </a:rPr>
              <a:t>: </a:t>
            </a:r>
            <a:r>
              <a:rPr lang="ko-KR" altLang="en-US" dirty="0" smtClean="0"/>
              <a:t>기술분해</a:t>
            </a:r>
            <a:r>
              <a:rPr lang="en-US" altLang="ko-KR" dirty="0" smtClean="0"/>
              <a:t>(Deskilling)+</a:t>
            </a:r>
            <a:r>
              <a:rPr lang="ko-KR" altLang="en-US" dirty="0" smtClean="0"/>
              <a:t>노동분업</a:t>
            </a:r>
            <a:r>
              <a:rPr lang="en-US" altLang="ko-KR" dirty="0" smtClean="0"/>
              <a:t>+</a:t>
            </a:r>
            <a:r>
              <a:rPr lang="ko-KR" altLang="en-US" dirty="0" smtClean="0"/>
              <a:t>전기에너지</a:t>
            </a:r>
            <a:endParaRPr lang="en-US" altLang="ko-KR" dirty="0" smtClean="0"/>
          </a:p>
          <a:p>
            <a:pPr algn="l">
              <a:spcBef>
                <a:spcPts val="600"/>
              </a:spcBef>
            </a:pPr>
            <a:r>
              <a:rPr lang="en-US" altLang="ko-KR" dirty="0"/>
              <a:t> </a:t>
            </a:r>
            <a:r>
              <a:rPr lang="en-US" altLang="ko-KR" dirty="0" smtClean="0"/>
              <a:t> +</a:t>
            </a:r>
            <a:r>
              <a:rPr lang="ko-KR" altLang="en-US" dirty="0" smtClean="0"/>
              <a:t>소비자의 기본욕구 시장</a:t>
            </a:r>
            <a:r>
              <a:rPr lang="en-US" altLang="ko-KR" dirty="0" smtClean="0">
                <a:sym typeface="Wingdings" panose="05000000000000000000" pitchFamily="2" charset="2"/>
              </a:rPr>
              <a:t> </a:t>
            </a:r>
            <a:r>
              <a:rPr lang="ko-KR" altLang="en-US" dirty="0" smtClean="0">
                <a:solidFill>
                  <a:srgbClr val="C00000"/>
                </a:solidFill>
              </a:rPr>
              <a:t>대량생산체계</a:t>
            </a:r>
            <a:r>
              <a:rPr lang="ko-KR" altLang="en-US" dirty="0" smtClean="0"/>
              <a:t> </a:t>
            </a:r>
            <a:r>
              <a:rPr lang="en-US" altLang="ko-KR" dirty="0" smtClean="0"/>
              <a:t>(</a:t>
            </a:r>
            <a:r>
              <a:rPr lang="ko-KR" altLang="en-US" dirty="0" err="1" smtClean="0"/>
              <a:t>테일러리즘과</a:t>
            </a:r>
            <a:r>
              <a:rPr lang="en-US" altLang="ko-KR" dirty="0" smtClean="0"/>
              <a:t> </a:t>
            </a:r>
          </a:p>
          <a:p>
            <a:pPr algn="l">
              <a:spcBef>
                <a:spcPts val="600"/>
              </a:spcBef>
            </a:pPr>
            <a:r>
              <a:rPr lang="en-US" altLang="ko-KR" dirty="0"/>
              <a:t> </a:t>
            </a:r>
            <a:r>
              <a:rPr lang="en-US" altLang="ko-KR" dirty="0" smtClean="0"/>
              <a:t> </a:t>
            </a:r>
            <a:r>
              <a:rPr lang="ko-KR" altLang="en-US" dirty="0" smtClean="0"/>
              <a:t>관료제의 결합</a:t>
            </a:r>
            <a:r>
              <a:rPr lang="en-US" altLang="ko-KR" dirty="0" smtClean="0"/>
              <a:t>, </a:t>
            </a:r>
            <a:r>
              <a:rPr lang="ko-KR" altLang="en-US" dirty="0" smtClean="0"/>
              <a:t>효율과 경쟁 중시</a:t>
            </a:r>
            <a:r>
              <a:rPr lang="en-US" altLang="ko-KR" dirty="0" smtClean="0"/>
              <a:t>)</a:t>
            </a:r>
          </a:p>
          <a:p>
            <a:pPr algn="l">
              <a:spcBef>
                <a:spcPts val="1800"/>
              </a:spcBef>
              <a:buFontTx/>
              <a:buChar char="•"/>
            </a:pPr>
            <a:r>
              <a:rPr lang="en-US" altLang="ko-KR" dirty="0" smtClean="0"/>
              <a:t> </a:t>
            </a:r>
            <a:r>
              <a:rPr lang="en-US" altLang="ko-KR" dirty="0" smtClean="0">
                <a:solidFill>
                  <a:srgbClr val="0000FF"/>
                </a:solidFill>
              </a:rPr>
              <a:t>3</a:t>
            </a:r>
            <a:r>
              <a:rPr lang="ko-KR" altLang="en-US" dirty="0" smtClean="0">
                <a:solidFill>
                  <a:srgbClr val="0000FF"/>
                </a:solidFill>
              </a:rPr>
              <a:t>차</a:t>
            </a:r>
            <a:r>
              <a:rPr lang="en-US" altLang="ko-KR" dirty="0" smtClean="0">
                <a:solidFill>
                  <a:srgbClr val="0000FF"/>
                </a:solidFill>
              </a:rPr>
              <a:t> </a:t>
            </a:r>
            <a:r>
              <a:rPr lang="ko-KR" altLang="en-US" dirty="0" smtClean="0">
                <a:solidFill>
                  <a:srgbClr val="0000FF"/>
                </a:solidFill>
              </a:rPr>
              <a:t>산업혁명</a:t>
            </a:r>
            <a:r>
              <a:rPr lang="en-US" altLang="ko-KR" dirty="0" smtClean="0">
                <a:solidFill>
                  <a:srgbClr val="0000FF"/>
                </a:solidFill>
              </a:rPr>
              <a:t>: </a:t>
            </a:r>
            <a:r>
              <a:rPr lang="ko-KR" altLang="en-US" dirty="0" smtClean="0"/>
              <a:t>디지털기술</a:t>
            </a:r>
            <a:r>
              <a:rPr lang="en-US" altLang="ko-KR" dirty="0" smtClean="0"/>
              <a:t>+</a:t>
            </a:r>
            <a:r>
              <a:rPr lang="ko-KR" altLang="en-US" dirty="0" smtClean="0"/>
              <a:t>연결사회</a:t>
            </a:r>
            <a:r>
              <a:rPr lang="en-US" altLang="ko-KR" dirty="0" smtClean="0"/>
              <a:t>+</a:t>
            </a:r>
            <a:r>
              <a:rPr lang="ko-KR" altLang="en-US" dirty="0" smtClean="0"/>
              <a:t>글로벌화</a:t>
            </a:r>
            <a:r>
              <a:rPr lang="en-US" altLang="ko-KR" dirty="0" smtClean="0"/>
              <a:t>+</a:t>
            </a:r>
            <a:r>
              <a:rPr lang="ko-KR" altLang="en-US" dirty="0" smtClean="0"/>
              <a:t>소득수준 </a:t>
            </a:r>
            <a:endParaRPr lang="en-US" altLang="ko-KR" dirty="0" smtClean="0"/>
          </a:p>
          <a:p>
            <a:pPr algn="l">
              <a:spcBef>
                <a:spcPts val="600"/>
              </a:spcBef>
            </a:pPr>
            <a:r>
              <a:rPr lang="en-US" altLang="ko-KR" dirty="0"/>
              <a:t> </a:t>
            </a:r>
            <a:r>
              <a:rPr lang="en-US" altLang="ko-KR" dirty="0" smtClean="0"/>
              <a:t> </a:t>
            </a:r>
            <a:r>
              <a:rPr lang="ko-KR" altLang="en-US" dirty="0" smtClean="0"/>
              <a:t>향상과 소비자 욕구의 다양화</a:t>
            </a:r>
            <a:r>
              <a:rPr lang="en-US" altLang="ko-KR" dirty="0" smtClean="0">
                <a:sym typeface="Wingdings" panose="05000000000000000000" pitchFamily="2" charset="2"/>
              </a:rPr>
              <a:t> </a:t>
            </a:r>
            <a:r>
              <a:rPr lang="ko-KR" altLang="en-US" dirty="0" smtClean="0">
                <a:solidFill>
                  <a:srgbClr val="C00000"/>
                </a:solidFill>
                <a:sym typeface="Wingdings" panose="05000000000000000000" pitchFamily="2" charset="2"/>
              </a:rPr>
              <a:t>유연생산체계와 자동화</a:t>
            </a:r>
            <a:r>
              <a:rPr lang="en-US" altLang="ko-KR" dirty="0" smtClean="0">
                <a:sym typeface="Wingdings" panose="05000000000000000000" pitchFamily="2" charset="2"/>
              </a:rPr>
              <a:t> </a:t>
            </a:r>
          </a:p>
          <a:p>
            <a:pPr algn="l">
              <a:spcBef>
                <a:spcPts val="1200"/>
              </a:spcBef>
              <a:buFontTx/>
              <a:buChar char="•"/>
            </a:pPr>
            <a:r>
              <a:rPr lang="en-US" altLang="ko-KR" dirty="0">
                <a:sym typeface="Wingdings" panose="05000000000000000000" pitchFamily="2" charset="2"/>
              </a:rPr>
              <a:t> </a:t>
            </a:r>
            <a:r>
              <a:rPr lang="en-US" altLang="ko-KR" sz="2800" b="1" dirty="0" smtClean="0">
                <a:solidFill>
                  <a:srgbClr val="C00000"/>
                </a:solidFill>
                <a:sym typeface="Wingdings" panose="05000000000000000000" pitchFamily="2" charset="2"/>
              </a:rPr>
              <a:t>4</a:t>
            </a:r>
            <a:r>
              <a:rPr lang="ko-KR" altLang="en-US" sz="2800" b="1" dirty="0" smtClean="0">
                <a:solidFill>
                  <a:srgbClr val="C00000"/>
                </a:solidFill>
                <a:sym typeface="Wingdings" panose="05000000000000000000" pitchFamily="2" charset="2"/>
              </a:rPr>
              <a:t>차 산업혁명</a:t>
            </a:r>
            <a:r>
              <a:rPr lang="en-US" altLang="ko-KR" sz="3200" dirty="0" smtClean="0">
                <a:solidFill>
                  <a:srgbClr val="C00000"/>
                </a:solidFill>
                <a:sym typeface="Wingdings" panose="05000000000000000000" pitchFamily="2" charset="2"/>
              </a:rPr>
              <a:t>: ????? </a:t>
            </a:r>
            <a:r>
              <a:rPr lang="en-US" altLang="ko-KR" dirty="0" smtClean="0">
                <a:solidFill>
                  <a:srgbClr val="0000FF"/>
                </a:solidFill>
                <a:sym typeface="Wingdings" panose="05000000000000000000" pitchFamily="2" charset="2"/>
              </a:rPr>
              <a:t>(</a:t>
            </a:r>
            <a:r>
              <a:rPr lang="ko-KR" altLang="en-US" dirty="0" smtClean="0">
                <a:solidFill>
                  <a:srgbClr val="0000FF"/>
                </a:solidFill>
                <a:sym typeface="Wingdings" panose="05000000000000000000" pitchFamily="2" charset="2"/>
              </a:rPr>
              <a:t>경험해보지 못한 세계</a:t>
            </a:r>
            <a:r>
              <a:rPr lang="en-US" altLang="ko-KR" dirty="0" smtClean="0">
                <a:solidFill>
                  <a:srgbClr val="0000FF"/>
                </a:solidFill>
                <a:sym typeface="Wingdings" panose="05000000000000000000" pitchFamily="2" charset="2"/>
              </a:rPr>
              <a:t>)</a:t>
            </a:r>
            <a:endParaRPr lang="en-US" altLang="ko-KR" dirty="0" smtClean="0">
              <a:solidFill>
                <a:srgbClr val="0000FF"/>
              </a:solidFill>
            </a:endParaRPr>
          </a:p>
        </p:txBody>
      </p:sp>
    </p:spTree>
    <p:extLst>
      <p:ext uri="{BB962C8B-B14F-4D97-AF65-F5344CB8AC3E}">
        <p14:creationId xmlns:p14="http://schemas.microsoft.com/office/powerpoint/2010/main" val="692611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1043608" y="2492896"/>
            <a:ext cx="7344816" cy="707886"/>
          </a:xfrm>
          <a:prstGeom prst="rect">
            <a:avLst/>
          </a:prstGeom>
          <a:noFill/>
          <a:ln w="9525">
            <a:noFill/>
            <a:miter lim="800000"/>
            <a:headEnd/>
            <a:tailEnd/>
          </a:ln>
        </p:spPr>
        <p:txBody>
          <a:bodyPr wrap="square">
            <a:spAutoFit/>
          </a:bodyPr>
          <a:lstStyle/>
          <a:p>
            <a:pPr>
              <a:spcBef>
                <a:spcPct val="40000"/>
              </a:spcBef>
            </a:pPr>
            <a:r>
              <a:rPr lang="en-US" altLang="ko-KR" sz="4000" b="1" dirty="0" smtClean="0">
                <a:solidFill>
                  <a:srgbClr val="FF0000"/>
                </a:solidFill>
              </a:rPr>
              <a:t>4</a:t>
            </a:r>
            <a:r>
              <a:rPr lang="ko-KR" altLang="en-US" sz="4000" b="1" dirty="0" smtClean="0">
                <a:solidFill>
                  <a:srgbClr val="FF0000"/>
                </a:solidFill>
              </a:rPr>
              <a:t>차 산업혁명이 바꿀 세상</a:t>
            </a:r>
            <a:endParaRPr lang="en-US" altLang="ko-KR" sz="4000" b="1" dirty="0" smtClean="0">
              <a:solidFill>
                <a:srgbClr val="FF0000"/>
              </a:solidFill>
            </a:endParaRPr>
          </a:p>
        </p:txBody>
      </p:sp>
      <p:sp>
        <p:nvSpPr>
          <p:cNvPr id="4" name="Rectangle 2"/>
          <p:cNvSpPr>
            <a:spLocks noGrp="1" noChangeArrowheads="1"/>
          </p:cNvSpPr>
          <p:nvPr>
            <p:ph type="ctrTitle"/>
          </p:nvPr>
        </p:nvSpPr>
        <p:spPr>
          <a:xfrm>
            <a:off x="0" y="980729"/>
            <a:ext cx="1475656" cy="288031"/>
          </a:xfrm>
        </p:spPr>
        <p:txBody>
          <a:bodyPr/>
          <a:lstStyle/>
          <a:p>
            <a:pPr eaLnBrk="1" hangingPunct="1">
              <a:spcBef>
                <a:spcPts val="1200"/>
              </a:spcBef>
            </a:pPr>
            <a:r>
              <a:rPr lang="ko-KR" altLang="en-US" sz="2000" b="1" dirty="0" smtClean="0">
                <a:solidFill>
                  <a:schemeClr val="bg1"/>
                </a:solidFill>
              </a:rPr>
              <a:t>강의 </a:t>
            </a:r>
            <a:r>
              <a:rPr lang="en-US" altLang="ko-KR" sz="2000" b="1" dirty="0">
                <a:solidFill>
                  <a:schemeClr val="bg1"/>
                </a:solidFill>
              </a:rPr>
              <a:t>3</a:t>
            </a:r>
            <a:endParaRPr lang="ko-KR" altLang="en-US" sz="2000" b="1" dirty="0" smtClean="0">
              <a:solidFill>
                <a:schemeClr val="bg1"/>
              </a:solidFill>
            </a:endParaRPr>
          </a:p>
        </p:txBody>
      </p:sp>
    </p:spTree>
    <p:extLst>
      <p:ext uri="{BB962C8B-B14F-4D97-AF65-F5344CB8AC3E}">
        <p14:creationId xmlns:p14="http://schemas.microsoft.com/office/powerpoint/2010/main" val="40409259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611560" y="1916832"/>
            <a:ext cx="8346214" cy="3168352"/>
          </a:xfrm>
        </p:spPr>
        <p:txBody>
          <a:bodyPr/>
          <a:lstStyle/>
          <a:p>
            <a:pPr>
              <a:spcBef>
                <a:spcPts val="2400"/>
              </a:spcBef>
            </a:pPr>
            <a:r>
              <a:rPr lang="ko-KR" altLang="en-US" sz="2800" dirty="0" smtClean="0"/>
              <a:t>물리세계와 </a:t>
            </a:r>
            <a:r>
              <a:rPr lang="ko-KR" altLang="en-US" sz="2800" dirty="0"/>
              <a:t>가상세계의 </a:t>
            </a:r>
            <a:r>
              <a:rPr lang="ko-KR" altLang="en-US" sz="2800" dirty="0" smtClean="0"/>
              <a:t>융합 </a:t>
            </a:r>
            <a:r>
              <a:rPr lang="en-US" altLang="ko-KR" sz="2600" dirty="0" smtClean="0"/>
              <a:t>(</a:t>
            </a:r>
            <a:r>
              <a:rPr lang="en-US" altLang="ko-KR" sz="2400" dirty="0" smtClean="0"/>
              <a:t>AR, </a:t>
            </a:r>
            <a:r>
              <a:rPr lang="ko-KR" altLang="en-US" sz="2400" dirty="0" smtClean="0"/>
              <a:t>지능형</a:t>
            </a:r>
            <a:r>
              <a:rPr lang="en-US" altLang="ko-KR" sz="2400" dirty="0" smtClean="0"/>
              <a:t> Robots</a:t>
            </a:r>
            <a:r>
              <a:rPr lang="en-US" altLang="ko-KR" sz="2600" dirty="0" smtClean="0"/>
              <a:t>)</a:t>
            </a:r>
            <a:endParaRPr lang="en-US" altLang="ko-KR" sz="2600" dirty="0"/>
          </a:p>
          <a:p>
            <a:pPr>
              <a:spcBef>
                <a:spcPts val="2400"/>
              </a:spcBef>
            </a:pPr>
            <a:r>
              <a:rPr lang="ko-KR" altLang="en-US" sz="2800" dirty="0" smtClean="0"/>
              <a:t>산업간</a:t>
            </a:r>
            <a:r>
              <a:rPr lang="en-US" altLang="ko-KR" sz="2800" dirty="0" smtClean="0"/>
              <a:t> </a:t>
            </a:r>
            <a:r>
              <a:rPr lang="ko-KR" altLang="en-US" sz="2800" dirty="0" err="1" smtClean="0"/>
              <a:t>경계파괴</a:t>
            </a:r>
            <a:r>
              <a:rPr lang="en-US" altLang="ko-KR" sz="2800" dirty="0" smtClean="0"/>
              <a:t> </a:t>
            </a:r>
            <a:r>
              <a:rPr lang="en-US" altLang="ko-KR" sz="2600" dirty="0" smtClean="0"/>
              <a:t>(</a:t>
            </a:r>
            <a:r>
              <a:rPr lang="ko-KR" altLang="en-US" sz="2400" dirty="0" smtClean="0"/>
              <a:t>예</a:t>
            </a:r>
            <a:r>
              <a:rPr lang="en-US" altLang="ko-KR" sz="2400" dirty="0" smtClean="0"/>
              <a:t>, </a:t>
            </a:r>
            <a:r>
              <a:rPr lang="ko-KR" altLang="en-US" sz="2400" dirty="0" smtClean="0"/>
              <a:t>핀 </a:t>
            </a:r>
            <a:r>
              <a:rPr lang="ko-KR" altLang="en-US" sz="2400" dirty="0" err="1" smtClean="0"/>
              <a:t>테크</a:t>
            </a:r>
            <a:r>
              <a:rPr lang="en-US" altLang="ko-KR" sz="2400" dirty="0" smtClean="0"/>
              <a:t>, </a:t>
            </a:r>
            <a:r>
              <a:rPr lang="en-US" altLang="ko-KR" sz="2400" dirty="0"/>
              <a:t>CES</a:t>
            </a:r>
            <a:r>
              <a:rPr lang="ko-KR" altLang="en-US" sz="2400" dirty="0"/>
              <a:t>에 등장한 자동차</a:t>
            </a:r>
            <a:r>
              <a:rPr lang="en-US" altLang="ko-KR" sz="2600" dirty="0" smtClean="0"/>
              <a:t>) </a:t>
            </a:r>
          </a:p>
          <a:p>
            <a:pPr>
              <a:spcBef>
                <a:spcPts val="2400"/>
              </a:spcBef>
            </a:pPr>
            <a:r>
              <a:rPr lang="ko-KR" altLang="en-US" sz="2800" dirty="0" smtClean="0"/>
              <a:t>물리적 </a:t>
            </a:r>
            <a:r>
              <a:rPr lang="ko-KR" altLang="en-US" sz="2800" dirty="0" err="1" smtClean="0"/>
              <a:t>시장경계</a:t>
            </a:r>
            <a:r>
              <a:rPr lang="ko-KR" altLang="en-US" sz="2800" dirty="0" smtClean="0"/>
              <a:t> </a:t>
            </a:r>
            <a:r>
              <a:rPr lang="ko-KR" altLang="en-US" sz="2800" dirty="0"/>
              <a:t>파괴</a:t>
            </a:r>
            <a:r>
              <a:rPr lang="en-US" altLang="ko-KR" sz="2600" dirty="0"/>
              <a:t>: </a:t>
            </a:r>
            <a:r>
              <a:rPr lang="en-US" altLang="ko-KR" sz="2600" dirty="0" smtClean="0"/>
              <a:t>Local Markets</a:t>
            </a:r>
            <a:r>
              <a:rPr lang="ko-KR" altLang="en-US" sz="2600" dirty="0" smtClean="0"/>
              <a:t>의 쇠퇴</a:t>
            </a:r>
            <a:r>
              <a:rPr lang="en-US" altLang="ko-KR" sz="2600" dirty="0" smtClean="0"/>
              <a:t>, </a:t>
            </a:r>
            <a:r>
              <a:rPr lang="ko-KR" altLang="en-US" sz="2600" dirty="0" smtClean="0"/>
              <a:t>직구</a:t>
            </a:r>
            <a:endParaRPr lang="en-US" altLang="ko-KR" sz="2600" dirty="0"/>
          </a:p>
          <a:p>
            <a:pPr>
              <a:spcBef>
                <a:spcPts val="2400"/>
              </a:spcBef>
            </a:pPr>
            <a:r>
              <a:rPr lang="ko-KR" altLang="en-US" sz="2800" dirty="0" smtClean="0"/>
              <a:t>다양한 기술융합</a:t>
            </a:r>
            <a:r>
              <a:rPr lang="en-US" altLang="ko-KR" sz="2600" dirty="0" smtClean="0"/>
              <a:t>: IT+BT (Organs on a Chip)</a:t>
            </a:r>
            <a:endParaRPr lang="ko-KR" altLang="en-US" sz="2600" dirty="0"/>
          </a:p>
        </p:txBody>
      </p:sp>
      <p:sp>
        <p:nvSpPr>
          <p:cNvPr id="4" name="Rectangle 2"/>
          <p:cNvSpPr>
            <a:spLocks noGrp="1" noChangeArrowheads="1"/>
          </p:cNvSpPr>
          <p:nvPr>
            <p:ph type="title"/>
          </p:nvPr>
        </p:nvSpPr>
        <p:spPr>
          <a:xfrm>
            <a:off x="1835696" y="188640"/>
            <a:ext cx="6912768" cy="801960"/>
          </a:xfrm>
          <a:noFill/>
          <a:ln/>
        </p:spPr>
        <p:txBody>
          <a:bodyPr/>
          <a:lstStyle/>
          <a:p>
            <a:r>
              <a:rPr lang="ko-KR" altLang="en-US" sz="3600" b="1" dirty="0" err="1" smtClean="0">
                <a:solidFill>
                  <a:schemeClr val="bg1"/>
                </a:solidFill>
              </a:rPr>
              <a:t>경계파괴와</a:t>
            </a:r>
            <a:r>
              <a:rPr lang="ko-KR" altLang="en-US" sz="3600" b="1" dirty="0" smtClean="0">
                <a:solidFill>
                  <a:schemeClr val="bg1"/>
                </a:solidFill>
              </a:rPr>
              <a:t> 융합</a:t>
            </a:r>
            <a:endParaRPr lang="ko-KR" altLang="en-US" sz="3600" b="1" dirty="0">
              <a:solidFill>
                <a:schemeClr val="bg1"/>
              </a:solidFill>
            </a:endParaRPr>
          </a:p>
        </p:txBody>
      </p:sp>
    </p:spTree>
    <p:extLst>
      <p:ext uri="{BB962C8B-B14F-4D97-AF65-F5344CB8AC3E}">
        <p14:creationId xmlns:p14="http://schemas.microsoft.com/office/powerpoint/2010/main" val="35525293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1763688" y="332656"/>
            <a:ext cx="7380312" cy="720080"/>
          </a:xfrm>
          <a:prstGeom prst="rect">
            <a:avLst/>
          </a:prstGeom>
        </p:spPr>
        <p:txBody>
          <a:bodyPr>
            <a:normAutofit/>
          </a:bodyPr>
          <a:lstStyle/>
          <a:p>
            <a:pPr defTabSz="685800" fontAlgn="auto">
              <a:lnSpc>
                <a:spcPct val="90000"/>
              </a:lnSpc>
              <a:spcAft>
                <a:spcPts val="0"/>
              </a:spcAft>
              <a:defRPr/>
            </a:pPr>
            <a:r>
              <a:rPr kumimoji="0" lang="en-US" altLang="ko-KR" sz="3600" b="1" dirty="0" smtClean="0">
                <a:solidFill>
                  <a:schemeClr val="bg1"/>
                </a:solidFill>
                <a:cs typeface="+mj-cs"/>
              </a:rPr>
              <a:t>CES</a:t>
            </a:r>
            <a:r>
              <a:rPr kumimoji="0" lang="ko-KR" altLang="en-US" sz="3600" b="1" dirty="0" smtClean="0">
                <a:solidFill>
                  <a:schemeClr val="bg1"/>
                </a:solidFill>
                <a:cs typeface="+mj-cs"/>
              </a:rPr>
              <a:t>의 핵심으로 </a:t>
            </a:r>
            <a:r>
              <a:rPr kumimoji="0" lang="ko-KR" altLang="en-US" sz="3600" b="1" dirty="0">
                <a:solidFill>
                  <a:schemeClr val="bg1"/>
                </a:solidFill>
                <a:cs typeface="+mj-cs"/>
              </a:rPr>
              <a:t>등장한 자동차</a:t>
            </a:r>
          </a:p>
        </p:txBody>
      </p:sp>
      <p:pic>
        <p:nvPicPr>
          <p:cNvPr id="2" name="그림 1"/>
          <p:cNvPicPr>
            <a:picLocks noChangeAspect="1"/>
          </p:cNvPicPr>
          <p:nvPr/>
        </p:nvPicPr>
        <p:blipFill rotWithShape="1">
          <a:blip r:embed="rId3"/>
          <a:srcRect l="10981" t="23530" r="18427" b="8823"/>
          <a:stretch/>
        </p:blipFill>
        <p:spPr>
          <a:xfrm>
            <a:off x="0" y="1124744"/>
            <a:ext cx="9144000" cy="5472608"/>
          </a:xfrm>
          <a:prstGeom prst="rect">
            <a:avLst/>
          </a:prstGeom>
        </p:spPr>
      </p:pic>
    </p:spTree>
    <p:extLst>
      <p:ext uri="{BB962C8B-B14F-4D97-AF65-F5344CB8AC3E}">
        <p14:creationId xmlns:p14="http://schemas.microsoft.com/office/powerpoint/2010/main" val="36884238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539552" y="1412776"/>
            <a:ext cx="8424936" cy="5335368"/>
          </a:xfrm>
        </p:spPr>
        <p:txBody>
          <a:bodyPr/>
          <a:lstStyle/>
          <a:p>
            <a:pPr algn="just">
              <a:lnSpc>
                <a:spcPct val="120000"/>
              </a:lnSpc>
              <a:spcBef>
                <a:spcPts val="450"/>
              </a:spcBef>
            </a:pPr>
            <a:r>
              <a:rPr lang="ko-KR" altLang="en-US" sz="2600" dirty="0" err="1" smtClean="0">
                <a:solidFill>
                  <a:srgbClr val="0000FF"/>
                </a:solidFill>
                <a:latin typeface="굴림" panose="020B0600000101010101" pitchFamily="50" charset="-127"/>
                <a:ea typeface="굴림" panose="020B0600000101010101" pitchFamily="50" charset="-127"/>
              </a:rPr>
              <a:t>공유경제</a:t>
            </a:r>
            <a:r>
              <a:rPr lang="ko-KR" altLang="en-US" sz="2600" dirty="0" smtClean="0">
                <a:solidFill>
                  <a:srgbClr val="0000FF"/>
                </a:solidFill>
                <a:latin typeface="굴림" panose="020B0600000101010101" pitchFamily="50" charset="-127"/>
                <a:ea typeface="굴림" panose="020B0600000101010101" pitchFamily="50" charset="-127"/>
              </a:rPr>
              <a:t> 성장 </a:t>
            </a:r>
            <a:r>
              <a:rPr lang="en-US" altLang="ko-KR" sz="2600" dirty="0" smtClean="0">
                <a:latin typeface="굴림" panose="020B0600000101010101" pitchFamily="50" charset="-127"/>
                <a:ea typeface="굴림" panose="020B0600000101010101" pitchFamily="50" charset="-127"/>
              </a:rPr>
              <a:t>(</a:t>
            </a:r>
            <a:r>
              <a:rPr lang="en-US" altLang="ko-KR" sz="2400" dirty="0" smtClean="0"/>
              <a:t>Less </a:t>
            </a:r>
            <a:r>
              <a:rPr lang="en-US" altLang="ko-KR" sz="2400" dirty="0"/>
              <a:t>&amp; More </a:t>
            </a:r>
            <a:r>
              <a:rPr lang="ko-KR" altLang="en-US" sz="2400" dirty="0" smtClean="0"/>
              <a:t>구현 가능</a:t>
            </a:r>
            <a:r>
              <a:rPr lang="en-US" altLang="ko-KR" sz="2400" dirty="0" smtClean="0"/>
              <a:t>)</a:t>
            </a:r>
            <a:endParaRPr lang="en-US" altLang="ko-KR" sz="2600" dirty="0" smtClean="0">
              <a:solidFill>
                <a:srgbClr val="0000FF"/>
              </a:solidFill>
              <a:latin typeface="굴림" panose="020B0600000101010101" pitchFamily="50" charset="-127"/>
              <a:ea typeface="굴림" panose="020B0600000101010101" pitchFamily="50" charset="-127"/>
            </a:endParaRPr>
          </a:p>
          <a:p>
            <a:pPr marL="0" indent="0" algn="just">
              <a:lnSpc>
                <a:spcPct val="120000"/>
              </a:lnSpc>
              <a:spcBef>
                <a:spcPts val="450"/>
              </a:spcBef>
              <a:buNone/>
            </a:pPr>
            <a:r>
              <a:rPr lang="en-US" altLang="ko-KR" sz="2400" dirty="0">
                <a:latin typeface="굴림" panose="020B0600000101010101" pitchFamily="50" charset="-127"/>
                <a:ea typeface="굴림" panose="020B0600000101010101" pitchFamily="50" charset="-127"/>
              </a:rPr>
              <a:t> </a:t>
            </a:r>
            <a:r>
              <a:rPr lang="en-US" altLang="ko-KR" sz="2400" dirty="0" smtClean="0">
                <a:latin typeface="굴림" panose="020B0600000101010101" pitchFamily="50" charset="-127"/>
                <a:ea typeface="굴림" panose="020B0600000101010101" pitchFamily="50" charset="-127"/>
              </a:rPr>
              <a:t> </a:t>
            </a:r>
            <a:r>
              <a:rPr lang="en-US" altLang="ko-KR" sz="2300" dirty="0" smtClean="0">
                <a:latin typeface="굴림" panose="020B0600000101010101" pitchFamily="50" charset="-127"/>
                <a:ea typeface="굴림" panose="020B0600000101010101" pitchFamily="50" charset="-127"/>
              </a:rPr>
              <a:t>: 2016.3</a:t>
            </a:r>
            <a:r>
              <a:rPr lang="ko-KR" altLang="en-US" sz="2300" dirty="0" smtClean="0">
                <a:latin typeface="굴림" panose="020B0600000101010101" pitchFamily="50" charset="-127"/>
                <a:ea typeface="굴림" panose="020B0600000101010101" pitchFamily="50" charset="-127"/>
              </a:rPr>
              <a:t> </a:t>
            </a:r>
            <a:r>
              <a:rPr lang="ko-KR" altLang="en-US" sz="2300" dirty="0">
                <a:latin typeface="굴림" panose="020B0600000101010101" pitchFamily="50" charset="-127"/>
                <a:ea typeface="굴림" panose="020B0600000101010101" pitchFamily="50" charset="-127"/>
              </a:rPr>
              <a:t>기준 미국 시가총액 상위 </a:t>
            </a:r>
            <a:r>
              <a:rPr lang="en-US" altLang="ko-KR" sz="2300" dirty="0">
                <a:latin typeface="굴림" panose="020B0600000101010101" pitchFamily="50" charset="-127"/>
                <a:ea typeface="굴림" panose="020B0600000101010101" pitchFamily="50" charset="-127"/>
              </a:rPr>
              <a:t>10</a:t>
            </a:r>
            <a:r>
              <a:rPr lang="ko-KR" altLang="en-US" sz="2300" dirty="0">
                <a:latin typeface="굴림" panose="020B0600000101010101" pitchFamily="50" charset="-127"/>
                <a:ea typeface="굴림" panose="020B0600000101010101" pitchFamily="50" charset="-127"/>
              </a:rPr>
              <a:t>위 기업 중 </a:t>
            </a:r>
            <a:r>
              <a:rPr lang="en-US" altLang="ko-KR" sz="2300" dirty="0">
                <a:latin typeface="굴림" panose="020B0600000101010101" pitchFamily="50" charset="-127"/>
                <a:ea typeface="굴림" panose="020B0600000101010101" pitchFamily="50" charset="-127"/>
              </a:rPr>
              <a:t>6</a:t>
            </a:r>
            <a:r>
              <a:rPr lang="ko-KR" altLang="en-US" sz="2300" dirty="0">
                <a:latin typeface="굴림" panose="020B0600000101010101" pitchFamily="50" charset="-127"/>
                <a:ea typeface="굴림" panose="020B0600000101010101" pitchFamily="50" charset="-127"/>
              </a:rPr>
              <a:t>개가 </a:t>
            </a:r>
            <a:r>
              <a:rPr lang="ko-KR" altLang="en-US" sz="2300" dirty="0" smtClean="0">
                <a:latin typeface="굴림" panose="020B0600000101010101" pitchFamily="50" charset="-127"/>
                <a:ea typeface="굴림" panose="020B0600000101010101" pitchFamily="50" charset="-127"/>
              </a:rPr>
              <a:t>공유</a:t>
            </a:r>
            <a:endParaRPr lang="en-US" altLang="ko-KR" sz="2300" dirty="0" smtClean="0">
              <a:latin typeface="굴림" panose="020B0600000101010101" pitchFamily="50" charset="-127"/>
              <a:ea typeface="굴림" panose="020B0600000101010101" pitchFamily="50" charset="-127"/>
            </a:endParaRPr>
          </a:p>
          <a:p>
            <a:pPr marL="0" indent="0" algn="just">
              <a:lnSpc>
                <a:spcPct val="120000"/>
              </a:lnSpc>
              <a:spcBef>
                <a:spcPts val="0"/>
              </a:spcBef>
              <a:buNone/>
            </a:pPr>
            <a:r>
              <a:rPr lang="en-US" altLang="ko-KR" sz="2300" dirty="0">
                <a:latin typeface="굴림" panose="020B0600000101010101" pitchFamily="50" charset="-127"/>
                <a:ea typeface="굴림" panose="020B0600000101010101" pitchFamily="50" charset="-127"/>
              </a:rPr>
              <a:t> </a:t>
            </a:r>
            <a:r>
              <a:rPr lang="en-US" altLang="ko-KR" sz="2300" dirty="0" smtClean="0">
                <a:latin typeface="굴림" panose="020B0600000101010101" pitchFamily="50" charset="-127"/>
                <a:ea typeface="굴림" panose="020B0600000101010101" pitchFamily="50" charset="-127"/>
              </a:rPr>
              <a:t>   </a:t>
            </a:r>
            <a:r>
              <a:rPr lang="ko-KR" altLang="en-US" sz="2300" dirty="0" smtClean="0">
                <a:latin typeface="굴림" panose="020B0600000101010101" pitchFamily="50" charset="-127"/>
                <a:ea typeface="굴림" panose="020B0600000101010101" pitchFamily="50" charset="-127"/>
              </a:rPr>
              <a:t>경제와 </a:t>
            </a:r>
            <a:r>
              <a:rPr lang="ko-KR" altLang="en-US" sz="2300" dirty="0">
                <a:latin typeface="굴림" panose="020B0600000101010101" pitchFamily="50" charset="-127"/>
                <a:ea typeface="굴림" panose="020B0600000101010101" pitchFamily="50" charset="-127"/>
              </a:rPr>
              <a:t>관련됨</a:t>
            </a:r>
            <a:r>
              <a:rPr lang="en-US" altLang="ko-KR" sz="2300" dirty="0">
                <a:latin typeface="굴림" panose="020B0600000101010101" pitchFamily="50" charset="-127"/>
                <a:ea typeface="굴림" panose="020B0600000101010101" pitchFamily="50" charset="-127"/>
              </a:rPr>
              <a:t>. </a:t>
            </a:r>
            <a:r>
              <a:rPr lang="ko-KR" altLang="en-US" sz="2300" dirty="0" smtClean="0">
                <a:latin typeface="굴림" panose="020B0600000101010101" pitchFamily="50" charset="-127"/>
                <a:ea typeface="굴림" panose="020B0600000101010101" pitchFamily="50" charset="-127"/>
              </a:rPr>
              <a:t>신생 </a:t>
            </a:r>
            <a:r>
              <a:rPr lang="ko-KR" altLang="en-US" sz="2300" dirty="0">
                <a:latin typeface="굴림" panose="020B0600000101010101" pitchFamily="50" charset="-127"/>
                <a:ea typeface="굴림" panose="020B0600000101010101" pitchFamily="50" charset="-127"/>
              </a:rPr>
              <a:t>거대 벤처의 </a:t>
            </a:r>
            <a:r>
              <a:rPr lang="en-US" altLang="ko-KR" sz="2300" dirty="0">
                <a:latin typeface="굴림" panose="020B0600000101010101" pitchFamily="50" charset="-127"/>
                <a:ea typeface="굴림" panose="020B0600000101010101" pitchFamily="50" charset="-127"/>
              </a:rPr>
              <a:t>60%</a:t>
            </a:r>
            <a:r>
              <a:rPr lang="ko-KR" altLang="en-US" sz="2300" dirty="0">
                <a:latin typeface="굴림" panose="020B0600000101010101" pitchFamily="50" charset="-127"/>
                <a:ea typeface="굴림" panose="020B0600000101010101" pitchFamily="50" charset="-127"/>
              </a:rPr>
              <a:t>가 공유경제 </a:t>
            </a:r>
            <a:r>
              <a:rPr lang="ko-KR" altLang="en-US" sz="2300" dirty="0" smtClean="0">
                <a:latin typeface="굴림" panose="020B0600000101010101" pitchFamily="50" charset="-127"/>
                <a:ea typeface="굴림" panose="020B0600000101010101" pitchFamily="50" charset="-127"/>
              </a:rPr>
              <a:t>기업</a:t>
            </a:r>
            <a:r>
              <a:rPr lang="en-US" altLang="ko-KR" sz="2300" dirty="0">
                <a:latin typeface="굴림" panose="020B0600000101010101" pitchFamily="50" charset="-127"/>
                <a:ea typeface="굴림" panose="020B0600000101010101" pitchFamily="50" charset="-127"/>
              </a:rPr>
              <a:t>.</a:t>
            </a:r>
          </a:p>
          <a:p>
            <a:pPr marL="0" indent="0">
              <a:spcBef>
                <a:spcPts val="1500"/>
              </a:spcBef>
              <a:buNone/>
            </a:pPr>
            <a:r>
              <a:rPr lang="ko-KR" altLang="en-US" sz="2300" dirty="0" smtClean="0"/>
              <a:t> </a:t>
            </a:r>
            <a:r>
              <a:rPr lang="en-US" altLang="ko-KR" sz="2300" dirty="0" smtClean="0"/>
              <a:t>- </a:t>
            </a:r>
            <a:r>
              <a:rPr lang="ko-KR" altLang="en-US" sz="2300" dirty="0" err="1" smtClean="0"/>
              <a:t>거주공간</a:t>
            </a:r>
            <a:r>
              <a:rPr lang="ko-KR" altLang="en-US" sz="2300" dirty="0" smtClean="0"/>
              <a:t> </a:t>
            </a:r>
            <a:r>
              <a:rPr lang="ko-KR" altLang="en-US" sz="2300" dirty="0" err="1" smtClean="0"/>
              <a:t>렌탈</a:t>
            </a:r>
            <a:r>
              <a:rPr lang="ko-KR" altLang="en-US" sz="2300" dirty="0" smtClean="0"/>
              <a:t> 서비스</a:t>
            </a:r>
            <a:r>
              <a:rPr lang="en-US" altLang="ko-KR" sz="2300" dirty="0" smtClean="0"/>
              <a:t>: </a:t>
            </a:r>
            <a:r>
              <a:rPr lang="en-US" altLang="ko-KR" sz="2200" dirty="0" err="1" smtClean="0">
                <a:solidFill>
                  <a:srgbClr val="0000FF"/>
                </a:solidFill>
              </a:rPr>
              <a:t>AirBnB</a:t>
            </a:r>
            <a:r>
              <a:rPr lang="en-US" altLang="ko-KR" sz="2200" dirty="0" smtClean="0">
                <a:solidFill>
                  <a:srgbClr val="0000FF"/>
                </a:solidFill>
              </a:rPr>
              <a:t>, VRBO</a:t>
            </a:r>
          </a:p>
          <a:p>
            <a:pPr marL="0" indent="0">
              <a:spcBef>
                <a:spcPts val="1200"/>
              </a:spcBef>
              <a:buNone/>
            </a:pPr>
            <a:r>
              <a:rPr lang="ko-KR" altLang="en-US" sz="2300" dirty="0" smtClean="0"/>
              <a:t> </a:t>
            </a:r>
            <a:r>
              <a:rPr lang="en-US" altLang="ko-KR" sz="2300" dirty="0" smtClean="0"/>
              <a:t>- </a:t>
            </a:r>
            <a:r>
              <a:rPr lang="ko-KR" altLang="en-US" sz="2300" dirty="0" smtClean="0"/>
              <a:t>차량 공유 서비스</a:t>
            </a:r>
            <a:r>
              <a:rPr lang="en-US" altLang="ko-KR" sz="2300" dirty="0" smtClean="0"/>
              <a:t>: </a:t>
            </a:r>
            <a:r>
              <a:rPr lang="en-US" altLang="ko-KR" sz="2200" dirty="0" smtClean="0">
                <a:solidFill>
                  <a:srgbClr val="0000FF"/>
                </a:solidFill>
              </a:rPr>
              <a:t>Uber, Lyft, </a:t>
            </a:r>
            <a:r>
              <a:rPr lang="en-US" altLang="ko-KR" sz="2200" dirty="0" err="1" smtClean="0">
                <a:solidFill>
                  <a:srgbClr val="0000FF"/>
                </a:solidFill>
              </a:rPr>
              <a:t>Gett</a:t>
            </a:r>
            <a:r>
              <a:rPr lang="en-US" altLang="ko-KR" sz="2200" dirty="0" smtClean="0">
                <a:solidFill>
                  <a:srgbClr val="0000FF"/>
                </a:solidFill>
              </a:rPr>
              <a:t>, </a:t>
            </a:r>
            <a:r>
              <a:rPr lang="en-US" altLang="ko-KR" sz="2200" dirty="0" err="1" smtClean="0">
                <a:solidFill>
                  <a:srgbClr val="0000FF"/>
                </a:solidFill>
              </a:rPr>
              <a:t>ZipCar</a:t>
            </a:r>
            <a:r>
              <a:rPr lang="en-US" altLang="ko-KR" sz="2200" dirty="0" smtClean="0">
                <a:solidFill>
                  <a:srgbClr val="0000FF"/>
                </a:solidFill>
              </a:rPr>
              <a:t>, Car2Go</a:t>
            </a:r>
          </a:p>
          <a:p>
            <a:pPr marL="0" indent="0">
              <a:spcBef>
                <a:spcPts val="1200"/>
              </a:spcBef>
              <a:buNone/>
            </a:pPr>
            <a:r>
              <a:rPr lang="ko-KR" altLang="en-US" sz="2300" dirty="0" smtClean="0"/>
              <a:t> </a:t>
            </a:r>
            <a:r>
              <a:rPr lang="en-US" altLang="ko-KR" sz="2300" dirty="0" smtClean="0"/>
              <a:t>- </a:t>
            </a:r>
            <a:r>
              <a:rPr lang="ko-KR" altLang="en-US" sz="2300" dirty="0" err="1" smtClean="0"/>
              <a:t>크라우드</a:t>
            </a:r>
            <a:r>
              <a:rPr lang="ko-KR" altLang="en-US" sz="2300" dirty="0" smtClean="0"/>
              <a:t> </a:t>
            </a:r>
            <a:r>
              <a:rPr lang="ko-KR" altLang="en-US" sz="2300" dirty="0" err="1" smtClean="0"/>
              <a:t>펀딩</a:t>
            </a:r>
            <a:r>
              <a:rPr lang="en-US" altLang="ko-KR" sz="2300" dirty="0" smtClean="0"/>
              <a:t>(Crowdfunding)</a:t>
            </a:r>
          </a:p>
          <a:p>
            <a:pPr marL="0" indent="0">
              <a:spcBef>
                <a:spcPts val="1200"/>
              </a:spcBef>
              <a:buNone/>
            </a:pPr>
            <a:r>
              <a:rPr lang="ko-KR" altLang="en-US" sz="2300" dirty="0" smtClean="0"/>
              <a:t> </a:t>
            </a:r>
            <a:r>
              <a:rPr lang="en-US" altLang="ko-KR" sz="2300" dirty="0" smtClean="0"/>
              <a:t>- </a:t>
            </a:r>
            <a:r>
              <a:rPr lang="ko-KR" altLang="en-US" sz="2300" dirty="0" smtClean="0"/>
              <a:t>개인간 대출</a:t>
            </a:r>
            <a:r>
              <a:rPr lang="en-US" altLang="ko-KR" sz="2300" dirty="0" smtClean="0"/>
              <a:t>(P-to-P lending): </a:t>
            </a:r>
            <a:r>
              <a:rPr lang="en-US" altLang="ko-KR" sz="2300" dirty="0" err="1" smtClean="0"/>
              <a:t>Blockchain</a:t>
            </a:r>
            <a:r>
              <a:rPr lang="en-US" altLang="ko-KR" sz="2300" dirty="0" smtClean="0"/>
              <a:t> </a:t>
            </a:r>
            <a:r>
              <a:rPr lang="ko-KR" altLang="en-US" sz="2300" dirty="0" smtClean="0"/>
              <a:t>활용</a:t>
            </a:r>
            <a:endParaRPr lang="en-US" altLang="ko-KR" sz="2300" dirty="0" smtClean="0"/>
          </a:p>
          <a:p>
            <a:pPr marL="0" indent="0">
              <a:spcBef>
                <a:spcPts val="1200"/>
              </a:spcBef>
              <a:buNone/>
            </a:pPr>
            <a:r>
              <a:rPr lang="ko-KR" altLang="en-US" sz="2300" dirty="0" smtClean="0"/>
              <a:t> </a:t>
            </a:r>
            <a:r>
              <a:rPr lang="en-US" altLang="ko-KR" sz="2300" dirty="0" smtClean="0"/>
              <a:t>- </a:t>
            </a:r>
            <a:r>
              <a:rPr lang="ko-KR" altLang="en-US" sz="2300" dirty="0" smtClean="0"/>
              <a:t>재능 공유 서비스</a:t>
            </a:r>
            <a:r>
              <a:rPr lang="en-US" altLang="ko-KR" sz="2300" dirty="0" smtClean="0"/>
              <a:t>: Human</a:t>
            </a:r>
            <a:r>
              <a:rPr lang="ko-KR" altLang="en-US" sz="2300" dirty="0" smtClean="0"/>
              <a:t> </a:t>
            </a:r>
            <a:r>
              <a:rPr lang="en-US" altLang="ko-KR" sz="2300" dirty="0" smtClean="0"/>
              <a:t>cloud, </a:t>
            </a:r>
            <a:r>
              <a:rPr lang="en-US" altLang="ko-KR" sz="2300" dirty="0" err="1" smtClean="0"/>
              <a:t>crowdwork</a:t>
            </a:r>
            <a:endParaRPr lang="en-US" altLang="ko-KR" sz="2300" dirty="0" smtClean="0"/>
          </a:p>
          <a:p>
            <a:pPr marL="0" indent="0">
              <a:spcBef>
                <a:spcPts val="1200"/>
              </a:spcBef>
              <a:buNone/>
            </a:pPr>
            <a:r>
              <a:rPr lang="ko-KR" altLang="en-US" sz="2300" dirty="0" smtClean="0"/>
              <a:t> </a:t>
            </a:r>
            <a:r>
              <a:rPr lang="en-US" altLang="ko-KR" sz="2300" dirty="0" smtClean="0"/>
              <a:t>- </a:t>
            </a:r>
            <a:r>
              <a:rPr lang="ko-KR" altLang="en-US" sz="2300" dirty="0" smtClean="0"/>
              <a:t>사무실 공유</a:t>
            </a:r>
            <a:r>
              <a:rPr lang="en-US" altLang="ko-KR" sz="2300" dirty="0" smtClean="0"/>
              <a:t>(</a:t>
            </a:r>
            <a:r>
              <a:rPr lang="en-US" altLang="ko-KR" sz="2300" dirty="0" err="1" smtClean="0"/>
              <a:t>Coworking</a:t>
            </a:r>
            <a:r>
              <a:rPr lang="en-US" altLang="ko-KR" sz="2300" dirty="0" smtClean="0"/>
              <a:t>): </a:t>
            </a:r>
            <a:r>
              <a:rPr lang="en-US" altLang="ko-KR" sz="2200" dirty="0" err="1" smtClean="0">
                <a:solidFill>
                  <a:srgbClr val="0000FF"/>
                </a:solidFill>
              </a:rPr>
              <a:t>CoCo</a:t>
            </a:r>
            <a:r>
              <a:rPr lang="en-US" altLang="ko-KR" sz="2200" dirty="0" smtClean="0">
                <a:solidFill>
                  <a:srgbClr val="0000FF"/>
                </a:solidFill>
              </a:rPr>
              <a:t>, The Coop, Link </a:t>
            </a:r>
            <a:r>
              <a:rPr lang="en-US" altLang="ko-KR" sz="2200" dirty="0" err="1" smtClean="0">
                <a:solidFill>
                  <a:srgbClr val="0000FF"/>
                </a:solidFill>
              </a:rPr>
              <a:t>Coworking</a:t>
            </a:r>
            <a:endParaRPr lang="en-US" altLang="ko-KR" sz="2200" dirty="0" smtClean="0">
              <a:solidFill>
                <a:srgbClr val="0000FF"/>
              </a:solidFill>
            </a:endParaRPr>
          </a:p>
          <a:p>
            <a:pPr marL="0" indent="0" algn="r">
              <a:spcBef>
                <a:spcPts val="1500"/>
              </a:spcBef>
              <a:buNone/>
            </a:pPr>
            <a:r>
              <a:rPr lang="en-US" altLang="ko-KR" sz="1600" dirty="0"/>
              <a:t>(Reference: </a:t>
            </a:r>
            <a:r>
              <a:rPr lang="ko-KR" altLang="en-US" sz="1600" dirty="0"/>
              <a:t>http://www.moneycrashers.com/sharing-economy/</a:t>
            </a:r>
            <a:r>
              <a:rPr lang="en-US" altLang="ko-KR" sz="1600" dirty="0"/>
              <a:t>)</a:t>
            </a:r>
            <a:endParaRPr lang="ko-KR" altLang="en-US" sz="1600" dirty="0"/>
          </a:p>
          <a:p>
            <a:pPr marL="0" indent="0">
              <a:spcBef>
                <a:spcPts val="1800"/>
              </a:spcBef>
              <a:buNone/>
            </a:pPr>
            <a:endParaRPr lang="en-US" altLang="ko-KR" sz="2200" dirty="0">
              <a:solidFill>
                <a:srgbClr val="0000FF"/>
              </a:solidFill>
            </a:endParaRPr>
          </a:p>
        </p:txBody>
      </p:sp>
      <p:sp>
        <p:nvSpPr>
          <p:cNvPr id="4" name="Rectangle 2"/>
          <p:cNvSpPr>
            <a:spLocks noGrp="1" noChangeArrowheads="1"/>
          </p:cNvSpPr>
          <p:nvPr>
            <p:ph type="title"/>
          </p:nvPr>
        </p:nvSpPr>
        <p:spPr>
          <a:xfrm>
            <a:off x="1835696" y="188640"/>
            <a:ext cx="6912768" cy="801960"/>
          </a:xfrm>
          <a:noFill/>
          <a:ln/>
        </p:spPr>
        <p:txBody>
          <a:bodyPr/>
          <a:lstStyle/>
          <a:p>
            <a:r>
              <a:rPr lang="en-US" altLang="ko-KR" sz="3600" b="1" dirty="0" smtClean="0">
                <a:solidFill>
                  <a:schemeClr val="bg1"/>
                </a:solidFill>
              </a:rPr>
              <a:t> </a:t>
            </a:r>
            <a:r>
              <a:rPr lang="ko-KR" altLang="en-US" sz="3600" b="1" dirty="0" err="1" smtClean="0">
                <a:solidFill>
                  <a:schemeClr val="bg1"/>
                </a:solidFill>
              </a:rPr>
              <a:t>초연결</a:t>
            </a:r>
            <a:r>
              <a:rPr lang="ko-KR" altLang="en-US" sz="3600" b="1" dirty="0" smtClean="0">
                <a:solidFill>
                  <a:schemeClr val="bg1"/>
                </a:solidFill>
              </a:rPr>
              <a:t> 기반 공유</a:t>
            </a:r>
            <a:endParaRPr lang="ko-KR" altLang="en-US" sz="3600" b="1" dirty="0">
              <a:solidFill>
                <a:schemeClr val="bg1"/>
              </a:solidFill>
            </a:endParaRPr>
          </a:p>
        </p:txBody>
      </p:sp>
    </p:spTree>
    <p:extLst>
      <p:ext uri="{BB962C8B-B14F-4D97-AF65-F5344CB8AC3E}">
        <p14:creationId xmlns:p14="http://schemas.microsoft.com/office/powerpoint/2010/main" val="1589573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971600" y="2996952"/>
            <a:ext cx="7344816" cy="707886"/>
          </a:xfrm>
          <a:prstGeom prst="rect">
            <a:avLst/>
          </a:prstGeom>
          <a:noFill/>
          <a:ln w="9525">
            <a:noFill/>
            <a:miter lim="800000"/>
            <a:headEnd/>
            <a:tailEnd/>
          </a:ln>
        </p:spPr>
        <p:txBody>
          <a:bodyPr wrap="square">
            <a:spAutoFit/>
          </a:bodyPr>
          <a:lstStyle/>
          <a:p>
            <a:pPr>
              <a:spcBef>
                <a:spcPct val="40000"/>
              </a:spcBef>
            </a:pPr>
            <a:r>
              <a:rPr lang="ko-KR" altLang="en-US" sz="4000" b="1" dirty="0" smtClean="0">
                <a:solidFill>
                  <a:srgbClr val="FF0000"/>
                </a:solidFill>
              </a:rPr>
              <a:t>지금까지 경험하지 못한 세상</a:t>
            </a:r>
            <a:endParaRPr lang="en-US" altLang="ko-KR" sz="4000" b="1" dirty="0">
              <a:solidFill>
                <a:srgbClr val="FF0000"/>
              </a:solidFill>
            </a:endParaRPr>
          </a:p>
        </p:txBody>
      </p:sp>
      <p:sp>
        <p:nvSpPr>
          <p:cNvPr id="4" name="Rectangle 2"/>
          <p:cNvSpPr>
            <a:spLocks noGrp="1" noChangeArrowheads="1"/>
          </p:cNvSpPr>
          <p:nvPr>
            <p:ph type="ctrTitle"/>
          </p:nvPr>
        </p:nvSpPr>
        <p:spPr>
          <a:xfrm>
            <a:off x="0" y="980729"/>
            <a:ext cx="1475656" cy="288031"/>
          </a:xfrm>
        </p:spPr>
        <p:txBody>
          <a:bodyPr/>
          <a:lstStyle/>
          <a:p>
            <a:pPr eaLnBrk="1" hangingPunct="1">
              <a:spcBef>
                <a:spcPts val="1200"/>
              </a:spcBef>
            </a:pPr>
            <a:r>
              <a:rPr lang="ko-KR" altLang="en-US" sz="2000" b="1" dirty="0" smtClean="0">
                <a:solidFill>
                  <a:schemeClr val="bg1"/>
                </a:solidFill>
              </a:rPr>
              <a:t>강의 </a:t>
            </a:r>
            <a:r>
              <a:rPr lang="en-US" altLang="ko-KR" sz="2000" b="1" dirty="0">
                <a:solidFill>
                  <a:schemeClr val="bg1"/>
                </a:solidFill>
              </a:rPr>
              <a:t>1</a:t>
            </a:r>
            <a:endParaRPr lang="ko-KR" altLang="en-US" sz="2000" b="1" dirty="0" smtClean="0">
              <a:solidFill>
                <a:schemeClr val="bg1"/>
              </a:solidFill>
            </a:endParaRPr>
          </a:p>
        </p:txBody>
      </p:sp>
    </p:spTree>
    <p:extLst>
      <p:ext uri="{BB962C8B-B14F-4D97-AF65-F5344CB8AC3E}">
        <p14:creationId xmlns:p14="http://schemas.microsoft.com/office/powerpoint/2010/main" val="72300776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683568" y="1700808"/>
            <a:ext cx="8208912" cy="4752528"/>
          </a:xfrm>
        </p:spPr>
        <p:txBody>
          <a:bodyPr/>
          <a:lstStyle/>
          <a:p>
            <a:pPr>
              <a:spcBef>
                <a:spcPts val="2400"/>
              </a:spcBef>
            </a:pPr>
            <a:r>
              <a:rPr lang="en-US" altLang="ko-KR" sz="2800" dirty="0" err="1" smtClean="0"/>
              <a:t>IoT</a:t>
            </a:r>
            <a:r>
              <a:rPr lang="en-US" altLang="ko-KR" sz="2800" dirty="0" smtClean="0"/>
              <a:t>, </a:t>
            </a:r>
            <a:r>
              <a:rPr lang="en-US" altLang="ko-KR" sz="2800" dirty="0" err="1" smtClean="0"/>
              <a:t>IoB</a:t>
            </a:r>
            <a:r>
              <a:rPr lang="en-US" altLang="ko-KR" sz="2800" dirty="0" smtClean="0"/>
              <a:t>, </a:t>
            </a:r>
            <a:r>
              <a:rPr lang="en-US" altLang="ko-KR" sz="2800" dirty="0" err="1" smtClean="0"/>
              <a:t>IoN</a:t>
            </a:r>
            <a:r>
              <a:rPr lang="en-US" altLang="ko-KR" sz="2800" dirty="0" smtClean="0"/>
              <a:t> </a:t>
            </a:r>
            <a:r>
              <a:rPr lang="en-US" altLang="ko-KR" sz="2800" dirty="0" smtClean="0">
                <a:sym typeface="Wingdings" panose="05000000000000000000" pitchFamily="2" charset="2"/>
              </a:rPr>
              <a:t> </a:t>
            </a:r>
            <a:r>
              <a:rPr lang="ko-KR" altLang="en-US" sz="2800" dirty="0" smtClean="0">
                <a:sym typeface="Wingdings" panose="05000000000000000000" pitchFamily="2" charset="2"/>
              </a:rPr>
              <a:t>빅</a:t>
            </a:r>
            <a:r>
              <a:rPr lang="en-US" altLang="ko-KR" sz="2800" dirty="0" smtClean="0">
                <a:sym typeface="Wingdings" panose="05000000000000000000" pitchFamily="2" charset="2"/>
              </a:rPr>
              <a:t> </a:t>
            </a:r>
            <a:r>
              <a:rPr lang="ko-KR" altLang="en-US" sz="2800" dirty="0" smtClean="0">
                <a:sym typeface="Wingdings" panose="05000000000000000000" pitchFamily="2" charset="2"/>
              </a:rPr>
              <a:t>데이터</a:t>
            </a:r>
            <a:r>
              <a:rPr lang="en-US" altLang="ko-KR" sz="2800" dirty="0" smtClean="0">
                <a:sym typeface="Wingdings" panose="05000000000000000000" pitchFamily="2" charset="2"/>
              </a:rPr>
              <a:t>+</a:t>
            </a:r>
            <a:r>
              <a:rPr lang="ko-KR" altLang="en-US" sz="2800" dirty="0" smtClean="0">
                <a:sym typeface="Wingdings" panose="05000000000000000000" pitchFamily="2" charset="2"/>
              </a:rPr>
              <a:t>인공지능 </a:t>
            </a:r>
            <a:endParaRPr lang="en-US" altLang="ko-KR" sz="2800" dirty="0" smtClean="0">
              <a:sym typeface="Wingdings" panose="05000000000000000000" pitchFamily="2" charset="2"/>
            </a:endParaRPr>
          </a:p>
          <a:p>
            <a:pPr marL="0" indent="0">
              <a:spcBef>
                <a:spcPts val="1200"/>
              </a:spcBef>
              <a:buNone/>
            </a:pPr>
            <a:r>
              <a:rPr lang="en-US" altLang="ko-KR" sz="2800" dirty="0">
                <a:sym typeface="Wingdings" panose="05000000000000000000" pitchFamily="2" charset="2"/>
              </a:rPr>
              <a:t> </a:t>
            </a:r>
            <a:r>
              <a:rPr lang="en-US" altLang="ko-KR" sz="2800" dirty="0" smtClean="0">
                <a:sym typeface="Wingdings" panose="05000000000000000000" pitchFamily="2" charset="2"/>
              </a:rPr>
              <a:t>   </a:t>
            </a:r>
            <a:r>
              <a:rPr lang="ko-KR" altLang="en-US" sz="2800" dirty="0" smtClean="0">
                <a:sym typeface="Wingdings" panose="05000000000000000000" pitchFamily="2" charset="2"/>
              </a:rPr>
              <a:t>정밀 예측</a:t>
            </a:r>
            <a:r>
              <a:rPr lang="en-US" altLang="ko-KR" sz="2800" dirty="0" smtClean="0">
                <a:sym typeface="Wingdings" panose="05000000000000000000" pitchFamily="2" charset="2"/>
              </a:rPr>
              <a:t>/</a:t>
            </a:r>
            <a:r>
              <a:rPr lang="ko-KR" altLang="en-US" sz="2800" dirty="0" smtClean="0">
                <a:sym typeface="Wingdings" panose="05000000000000000000" pitchFamily="2" charset="2"/>
              </a:rPr>
              <a:t>진단</a:t>
            </a:r>
            <a:r>
              <a:rPr lang="en-US" altLang="ko-KR" sz="2800" dirty="0" smtClean="0">
                <a:sym typeface="Wingdings" panose="05000000000000000000" pitchFamily="2" charset="2"/>
              </a:rPr>
              <a:t>/</a:t>
            </a:r>
            <a:r>
              <a:rPr lang="ko-KR" altLang="en-US" sz="2800" dirty="0" smtClean="0">
                <a:sym typeface="Wingdings" panose="05000000000000000000" pitchFamily="2" charset="2"/>
              </a:rPr>
              <a:t>예방</a:t>
            </a:r>
            <a:endParaRPr lang="en-US" altLang="ko-KR" sz="2800" dirty="0" smtClean="0"/>
          </a:p>
          <a:p>
            <a:pPr>
              <a:spcBef>
                <a:spcPts val="1800"/>
              </a:spcBef>
            </a:pPr>
            <a:r>
              <a:rPr lang="ko-KR" altLang="en-US" sz="2800" dirty="0" smtClean="0">
                <a:solidFill>
                  <a:srgbClr val="0000FF"/>
                </a:solidFill>
                <a:sym typeface="Wingdings" panose="05000000000000000000" pitchFamily="2" charset="2"/>
              </a:rPr>
              <a:t>스마트 도시</a:t>
            </a:r>
            <a:endParaRPr lang="en-US" altLang="ko-KR" sz="2800" dirty="0" smtClean="0">
              <a:solidFill>
                <a:srgbClr val="0000FF"/>
              </a:solidFill>
              <a:sym typeface="Wingdings" panose="05000000000000000000" pitchFamily="2" charset="2"/>
            </a:endParaRPr>
          </a:p>
          <a:p>
            <a:pPr>
              <a:spcBef>
                <a:spcPts val="1800"/>
              </a:spcBef>
            </a:pPr>
            <a:r>
              <a:rPr lang="ko-KR" altLang="en-US" sz="2800" dirty="0" smtClean="0">
                <a:solidFill>
                  <a:srgbClr val="0000FF"/>
                </a:solidFill>
                <a:sym typeface="Wingdings" panose="05000000000000000000" pitchFamily="2" charset="2"/>
              </a:rPr>
              <a:t>스마트 공장</a:t>
            </a:r>
            <a:r>
              <a:rPr lang="en-US" altLang="ko-KR" sz="2800" dirty="0" smtClean="0">
                <a:solidFill>
                  <a:srgbClr val="0000FF"/>
                </a:solidFill>
                <a:sym typeface="Wingdings" panose="05000000000000000000" pitchFamily="2" charset="2"/>
              </a:rPr>
              <a:t>: </a:t>
            </a:r>
            <a:r>
              <a:rPr lang="en-US" altLang="ko-KR" sz="2800" dirty="0" smtClean="0"/>
              <a:t>Cyber-physical system (</a:t>
            </a:r>
            <a:r>
              <a:rPr lang="ko-KR" altLang="en-US" sz="2800" dirty="0" smtClean="0"/>
              <a:t>독일</a:t>
            </a:r>
            <a:r>
              <a:rPr lang="en-US" altLang="ko-KR" sz="2800" dirty="0" smtClean="0"/>
              <a:t>)</a:t>
            </a:r>
            <a:endParaRPr lang="en-US" altLang="ko-KR" sz="2800" dirty="0" smtClean="0">
              <a:sym typeface="Wingdings" panose="05000000000000000000" pitchFamily="2" charset="2"/>
            </a:endParaRPr>
          </a:p>
          <a:p>
            <a:pPr>
              <a:spcBef>
                <a:spcPts val="1800"/>
              </a:spcBef>
            </a:pPr>
            <a:r>
              <a:rPr lang="en-US" altLang="ko-KR" sz="2800" dirty="0" smtClean="0">
                <a:solidFill>
                  <a:srgbClr val="0000FF"/>
                </a:solidFill>
                <a:sym typeface="Wingdings" panose="05000000000000000000" pitchFamily="2" charset="2"/>
              </a:rPr>
              <a:t>Virtual </a:t>
            </a:r>
            <a:r>
              <a:rPr lang="en-US" altLang="ko-KR" sz="2800" dirty="0">
                <a:solidFill>
                  <a:srgbClr val="0000FF"/>
                </a:solidFill>
                <a:sym typeface="Wingdings" panose="05000000000000000000" pitchFamily="2" charset="2"/>
              </a:rPr>
              <a:t>Platform </a:t>
            </a:r>
            <a:r>
              <a:rPr lang="ko-KR" altLang="en-US" sz="2800" dirty="0" smtClean="0">
                <a:solidFill>
                  <a:srgbClr val="0000FF"/>
                </a:solidFill>
                <a:sym typeface="Wingdings" panose="05000000000000000000" pitchFamily="2" charset="2"/>
              </a:rPr>
              <a:t>기반</a:t>
            </a:r>
            <a:r>
              <a:rPr lang="en-US" altLang="ko-KR" sz="2800" dirty="0" smtClean="0"/>
              <a:t> </a:t>
            </a:r>
            <a:r>
              <a:rPr lang="ko-KR" altLang="en-US" sz="2800" dirty="0" smtClean="0"/>
              <a:t>통합시스템</a:t>
            </a:r>
            <a:r>
              <a:rPr lang="en-US" altLang="ko-KR" sz="2800" dirty="0" smtClean="0"/>
              <a:t>: GE</a:t>
            </a:r>
            <a:r>
              <a:rPr lang="ko-KR" altLang="en-US" sz="2800" dirty="0" smtClean="0"/>
              <a:t>의</a:t>
            </a:r>
            <a:r>
              <a:rPr lang="en-US" altLang="ko-KR" sz="2400" dirty="0" smtClean="0"/>
              <a:t> </a:t>
            </a:r>
            <a:r>
              <a:rPr lang="en-US" altLang="ko-KR" sz="2800" dirty="0" err="1" smtClean="0">
                <a:solidFill>
                  <a:srgbClr val="0000FF"/>
                </a:solidFill>
              </a:rPr>
              <a:t>Predix</a:t>
            </a:r>
            <a:endParaRPr lang="en-US" altLang="ko-KR" sz="2800" dirty="0" smtClean="0">
              <a:solidFill>
                <a:srgbClr val="0000FF"/>
              </a:solidFill>
            </a:endParaRPr>
          </a:p>
          <a:p>
            <a:pPr>
              <a:spcBef>
                <a:spcPts val="1800"/>
              </a:spcBef>
            </a:pPr>
            <a:r>
              <a:rPr lang="en-US" altLang="ko-KR" sz="2800" dirty="0"/>
              <a:t>Amazon </a:t>
            </a:r>
            <a:r>
              <a:rPr lang="ko-KR" altLang="en-US" sz="2800" dirty="0"/>
              <a:t>통합 </a:t>
            </a:r>
            <a:r>
              <a:rPr lang="ko-KR" altLang="en-US" sz="2800" dirty="0" smtClean="0"/>
              <a:t>유통시스템</a:t>
            </a:r>
            <a:endParaRPr lang="en-US" altLang="ko-KR" sz="2800" dirty="0"/>
          </a:p>
        </p:txBody>
      </p:sp>
      <p:sp>
        <p:nvSpPr>
          <p:cNvPr id="4" name="Rectangle 2"/>
          <p:cNvSpPr>
            <a:spLocks noGrp="1" noChangeArrowheads="1"/>
          </p:cNvSpPr>
          <p:nvPr>
            <p:ph type="title"/>
          </p:nvPr>
        </p:nvSpPr>
        <p:spPr>
          <a:xfrm>
            <a:off x="1547664" y="188640"/>
            <a:ext cx="7596336" cy="801960"/>
          </a:xfrm>
          <a:noFill/>
          <a:ln/>
        </p:spPr>
        <p:txBody>
          <a:bodyPr/>
          <a:lstStyle/>
          <a:p>
            <a:r>
              <a:rPr lang="ko-KR" altLang="en-US" sz="3600" b="1" dirty="0" err="1" smtClean="0">
                <a:solidFill>
                  <a:schemeClr val="bg1"/>
                </a:solidFill>
              </a:rPr>
              <a:t>초연결</a:t>
            </a:r>
            <a:r>
              <a:rPr lang="ko-KR" altLang="en-US" sz="3600" b="1" dirty="0" smtClean="0">
                <a:solidFill>
                  <a:schemeClr val="bg1"/>
                </a:solidFill>
              </a:rPr>
              <a:t> 기반 통합관리</a:t>
            </a:r>
            <a:endParaRPr lang="ko-KR" altLang="en-US" sz="3600" b="1" dirty="0">
              <a:solidFill>
                <a:schemeClr val="bg1"/>
              </a:solidFill>
            </a:endParaRPr>
          </a:p>
        </p:txBody>
      </p:sp>
    </p:spTree>
    <p:extLst>
      <p:ext uri="{BB962C8B-B14F-4D97-AF65-F5344CB8AC3E}">
        <p14:creationId xmlns:p14="http://schemas.microsoft.com/office/powerpoint/2010/main" val="15401722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srcRect l="1569" t="15000" r="25588" b="1701"/>
          <a:stretch/>
        </p:blipFill>
        <p:spPr>
          <a:xfrm>
            <a:off x="0" y="1124744"/>
            <a:ext cx="9144000" cy="5472608"/>
          </a:xfrm>
          <a:prstGeom prst="rect">
            <a:avLst/>
          </a:prstGeom>
        </p:spPr>
      </p:pic>
      <p:sp>
        <p:nvSpPr>
          <p:cNvPr id="5" name="제목 1"/>
          <p:cNvSpPr txBox="1">
            <a:spLocks/>
          </p:cNvSpPr>
          <p:nvPr/>
        </p:nvSpPr>
        <p:spPr>
          <a:xfrm>
            <a:off x="1835696" y="332656"/>
            <a:ext cx="7308304" cy="648072"/>
          </a:xfrm>
          <a:prstGeom prst="rect">
            <a:avLst/>
          </a:prstGeom>
        </p:spPr>
        <p:txBody>
          <a:bodyPr>
            <a:noAutofit/>
          </a:bodyPr>
          <a:lstStyle/>
          <a:p>
            <a:pPr defTabSz="685800" fontAlgn="auto">
              <a:lnSpc>
                <a:spcPct val="90000"/>
              </a:lnSpc>
              <a:spcAft>
                <a:spcPts val="0"/>
              </a:spcAft>
              <a:defRPr/>
            </a:pPr>
            <a:r>
              <a:rPr kumimoji="0" lang="ko-KR" altLang="en-US" sz="3600" b="1" dirty="0" err="1" smtClean="0">
                <a:solidFill>
                  <a:schemeClr val="bg1"/>
                </a:solidFill>
                <a:cs typeface="+mj-cs"/>
                <a:sym typeface="Wingdings" panose="05000000000000000000" pitchFamily="2" charset="2"/>
              </a:rPr>
              <a:t>사물인터넷</a:t>
            </a:r>
            <a:r>
              <a:rPr kumimoji="0" lang="en-US" altLang="ko-KR" sz="3600" b="1" dirty="0" smtClean="0">
                <a:solidFill>
                  <a:schemeClr val="bg1"/>
                </a:solidFill>
                <a:cs typeface="+mj-cs"/>
                <a:sym typeface="Wingdings" panose="05000000000000000000" pitchFamily="2" charset="2"/>
              </a:rPr>
              <a:t>(</a:t>
            </a:r>
            <a:r>
              <a:rPr kumimoji="0" lang="en-US" altLang="ko-KR" sz="3600" b="1" dirty="0" err="1" smtClean="0">
                <a:solidFill>
                  <a:schemeClr val="bg1"/>
                </a:solidFill>
                <a:cs typeface="+mj-cs"/>
              </a:rPr>
              <a:t>IoT</a:t>
            </a:r>
            <a:r>
              <a:rPr kumimoji="0" lang="en-US" altLang="ko-KR" sz="3600" b="1" dirty="0" smtClean="0">
                <a:solidFill>
                  <a:schemeClr val="bg1"/>
                </a:solidFill>
                <a:cs typeface="+mj-cs"/>
              </a:rPr>
              <a:t>)</a:t>
            </a:r>
            <a:endParaRPr kumimoji="0" lang="ko-KR" altLang="en-US" sz="3600" b="1" dirty="0">
              <a:solidFill>
                <a:schemeClr val="bg1"/>
              </a:solidFill>
              <a:cs typeface="+mj-cs"/>
            </a:endParaRPr>
          </a:p>
        </p:txBody>
      </p:sp>
    </p:spTree>
    <p:extLst>
      <p:ext uri="{BB962C8B-B14F-4D97-AF65-F5344CB8AC3E}">
        <p14:creationId xmlns:p14="http://schemas.microsoft.com/office/powerpoint/2010/main" val="10517438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cstate="print">
            <a:extLst>
              <a:ext uri="{28A0092B-C50C-407E-A947-70E740481C1C}">
                <a14:useLocalDpi xmlns:a14="http://schemas.microsoft.com/office/drawing/2010/main" val="0"/>
              </a:ext>
            </a:extLst>
          </a:blip>
          <a:srcRect l="1" t="-1" r="7042" b="657"/>
          <a:stretch/>
        </p:blipFill>
        <p:spPr>
          <a:xfrm>
            <a:off x="467544" y="1268760"/>
            <a:ext cx="8136904" cy="5365122"/>
          </a:xfrm>
          <a:prstGeom prst="rect">
            <a:avLst/>
          </a:prstGeom>
        </p:spPr>
      </p:pic>
      <p:sp>
        <p:nvSpPr>
          <p:cNvPr id="5" name="제목 1"/>
          <p:cNvSpPr txBox="1">
            <a:spLocks/>
          </p:cNvSpPr>
          <p:nvPr/>
        </p:nvSpPr>
        <p:spPr>
          <a:xfrm>
            <a:off x="1619672" y="332656"/>
            <a:ext cx="7524328" cy="720080"/>
          </a:xfrm>
          <a:prstGeom prst="rect">
            <a:avLst/>
          </a:prstGeom>
        </p:spPr>
        <p:txBody>
          <a:bodyPr>
            <a:normAutofit/>
          </a:bodyPr>
          <a:lstStyle/>
          <a:p>
            <a:pPr defTabSz="685800" fontAlgn="auto">
              <a:lnSpc>
                <a:spcPct val="90000"/>
              </a:lnSpc>
              <a:spcAft>
                <a:spcPts val="0"/>
              </a:spcAft>
              <a:defRPr/>
            </a:pPr>
            <a:r>
              <a:rPr kumimoji="0" lang="ko-KR" altLang="en-US" sz="3600" b="1" dirty="0" err="1" smtClean="0">
                <a:solidFill>
                  <a:schemeClr val="bg1"/>
                </a:solidFill>
                <a:cs typeface="+mj-cs"/>
              </a:rPr>
              <a:t>스마트도시</a:t>
            </a:r>
            <a:r>
              <a:rPr kumimoji="0" lang="en-US" altLang="ko-KR" sz="3600" b="1" dirty="0" smtClean="0">
                <a:solidFill>
                  <a:schemeClr val="bg1"/>
                </a:solidFill>
                <a:cs typeface="+mj-cs"/>
              </a:rPr>
              <a:t>: Connected City</a:t>
            </a:r>
            <a:endParaRPr kumimoji="0" lang="ko-KR" altLang="en-US" sz="3600" b="1" dirty="0">
              <a:solidFill>
                <a:schemeClr val="bg1"/>
              </a:solidFill>
              <a:cs typeface="+mj-cs"/>
            </a:endParaRPr>
          </a:p>
        </p:txBody>
      </p:sp>
    </p:spTree>
    <p:extLst>
      <p:ext uri="{BB962C8B-B14F-4D97-AF65-F5344CB8AC3E}">
        <p14:creationId xmlns:p14="http://schemas.microsoft.com/office/powerpoint/2010/main" val="79117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p:nvPr/>
        </p:nvPicPr>
        <p:blipFill rotWithShape="1">
          <a:blip r:embed="rId2"/>
          <a:srcRect l="1380" t="6287" r="1351" b="12764"/>
          <a:stretch/>
        </p:blipFill>
        <p:spPr bwMode="auto">
          <a:xfrm>
            <a:off x="0" y="1124744"/>
            <a:ext cx="9144000" cy="5407168"/>
          </a:xfrm>
          <a:prstGeom prst="rect">
            <a:avLst/>
          </a:prstGeom>
          <a:ln>
            <a:noFill/>
          </a:ln>
          <a:extLst>
            <a:ext uri="{53640926-AAD7-44D8-BBD7-CCE9431645EC}">
              <a14:shadowObscured xmlns:a14="http://schemas.microsoft.com/office/drawing/2010/main"/>
            </a:ext>
          </a:extLst>
        </p:spPr>
      </p:pic>
      <p:sp>
        <p:nvSpPr>
          <p:cNvPr id="5" name="직사각형 4"/>
          <p:cNvSpPr/>
          <p:nvPr/>
        </p:nvSpPr>
        <p:spPr>
          <a:xfrm>
            <a:off x="4283968" y="6531912"/>
            <a:ext cx="5023469" cy="307777"/>
          </a:xfrm>
          <a:prstGeom prst="rect">
            <a:avLst/>
          </a:prstGeom>
        </p:spPr>
        <p:txBody>
          <a:bodyPr wrap="square">
            <a:spAutoFit/>
          </a:bodyPr>
          <a:lstStyle/>
          <a:p>
            <a:r>
              <a:rPr lang="en-US" altLang="ko-KR" sz="1400" dirty="0">
                <a:hlinkClick r:id="rId3"/>
              </a:rPr>
              <a:t>https://www.youtube.com/watch?v=2KU4ErFHwz8</a:t>
            </a:r>
            <a:endParaRPr lang="ko-KR" altLang="en-US" sz="1400" dirty="0"/>
          </a:p>
        </p:txBody>
      </p:sp>
      <p:sp>
        <p:nvSpPr>
          <p:cNvPr id="6" name="제목 1"/>
          <p:cNvSpPr txBox="1">
            <a:spLocks/>
          </p:cNvSpPr>
          <p:nvPr/>
        </p:nvSpPr>
        <p:spPr>
          <a:xfrm>
            <a:off x="1835696" y="332656"/>
            <a:ext cx="7308304" cy="648072"/>
          </a:xfrm>
          <a:prstGeom prst="rect">
            <a:avLst/>
          </a:prstGeom>
        </p:spPr>
        <p:txBody>
          <a:bodyPr>
            <a:noAutofit/>
          </a:bodyPr>
          <a:lstStyle/>
          <a:p>
            <a:pPr defTabSz="685800" fontAlgn="auto">
              <a:lnSpc>
                <a:spcPct val="90000"/>
              </a:lnSpc>
              <a:spcAft>
                <a:spcPts val="0"/>
              </a:spcAft>
              <a:defRPr/>
            </a:pPr>
            <a:r>
              <a:rPr lang="ko-KR" altLang="en-US" sz="3600" b="1" dirty="0">
                <a:solidFill>
                  <a:schemeClr val="bg1"/>
                </a:solidFill>
                <a:cs typeface="+mj-cs"/>
              </a:rPr>
              <a:t>지멘스 </a:t>
            </a:r>
            <a:r>
              <a:rPr lang="en-US" altLang="ko-KR" sz="3600" b="1" dirty="0">
                <a:solidFill>
                  <a:schemeClr val="bg1"/>
                </a:solidFill>
                <a:cs typeface="+mj-cs"/>
              </a:rPr>
              <a:t>Smart Factory</a:t>
            </a:r>
            <a:endParaRPr kumimoji="0" lang="ko-KR" altLang="en-US" sz="3600" b="1" dirty="0">
              <a:solidFill>
                <a:schemeClr val="bg1"/>
              </a:solidFill>
              <a:cs typeface="+mj-cs"/>
            </a:endParaRPr>
          </a:p>
        </p:txBody>
      </p:sp>
    </p:spTree>
    <p:extLst>
      <p:ext uri="{BB962C8B-B14F-4D97-AF65-F5344CB8AC3E}">
        <p14:creationId xmlns:p14="http://schemas.microsoft.com/office/powerpoint/2010/main" val="14696056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l="4240" t="27038" r="17642" b="17667"/>
          <a:stretch/>
        </p:blipFill>
        <p:spPr>
          <a:xfrm>
            <a:off x="0" y="1350060"/>
            <a:ext cx="9144000" cy="5247292"/>
          </a:xfrm>
          <a:prstGeom prst="rect">
            <a:avLst/>
          </a:prstGeom>
        </p:spPr>
      </p:pic>
      <p:sp>
        <p:nvSpPr>
          <p:cNvPr id="5" name="제목 1"/>
          <p:cNvSpPr txBox="1">
            <a:spLocks/>
          </p:cNvSpPr>
          <p:nvPr/>
        </p:nvSpPr>
        <p:spPr>
          <a:xfrm>
            <a:off x="1835696" y="332656"/>
            <a:ext cx="7308304" cy="648072"/>
          </a:xfrm>
          <a:prstGeom prst="rect">
            <a:avLst/>
          </a:prstGeom>
        </p:spPr>
        <p:txBody>
          <a:bodyPr>
            <a:noAutofit/>
          </a:bodyPr>
          <a:lstStyle/>
          <a:p>
            <a:pPr defTabSz="685800" fontAlgn="auto">
              <a:lnSpc>
                <a:spcPct val="90000"/>
              </a:lnSpc>
              <a:spcAft>
                <a:spcPts val="0"/>
              </a:spcAft>
              <a:defRPr/>
            </a:pPr>
            <a:r>
              <a:rPr lang="en-US" altLang="ko-KR" sz="3600" b="1" dirty="0" smtClean="0">
                <a:solidFill>
                  <a:schemeClr val="bg1"/>
                </a:solidFill>
                <a:cs typeface="+mj-cs"/>
              </a:rPr>
              <a:t>Smart Manufacturing</a:t>
            </a:r>
            <a:endParaRPr kumimoji="0" lang="ko-KR" altLang="en-US" sz="3600" b="1" dirty="0">
              <a:solidFill>
                <a:schemeClr val="bg1"/>
              </a:solidFill>
              <a:cs typeface="+mj-cs"/>
            </a:endParaRPr>
          </a:p>
        </p:txBody>
      </p:sp>
      <p:sp>
        <p:nvSpPr>
          <p:cNvPr id="6" name="직사각형 4"/>
          <p:cNvSpPr txBox="1"/>
          <p:nvPr/>
        </p:nvSpPr>
        <p:spPr>
          <a:xfrm>
            <a:off x="2915816" y="980728"/>
            <a:ext cx="5184576" cy="369332"/>
          </a:xfrm>
          <a:prstGeom prst="rect">
            <a:avLst/>
          </a:prstGeom>
          <a:ln w="3175">
            <a:noFill/>
          </a:ln>
        </p:spPr>
        <p:txBody>
          <a:bodyPr wrap="square">
            <a:spAutoFit/>
          </a:bodyPr>
          <a:lstStyle/>
          <a:p>
            <a:pPr algn="ctr"/>
            <a:r>
              <a:rPr lang="en-US" altLang="ko-KR" sz="1800" b="1" dirty="0" smtClean="0">
                <a:solidFill>
                  <a:srgbClr val="0000FF"/>
                </a:solidFill>
              </a:rPr>
              <a:t>Scenario 2030: Riding to Reality</a:t>
            </a:r>
            <a:endParaRPr lang="ko-KR" altLang="en-US" sz="1800" b="1" dirty="0">
              <a:solidFill>
                <a:srgbClr val="0000FF"/>
              </a:solidFill>
            </a:endParaRPr>
          </a:p>
        </p:txBody>
      </p:sp>
    </p:spTree>
    <p:extLst>
      <p:ext uri="{BB962C8B-B14F-4D97-AF65-F5344CB8AC3E}">
        <p14:creationId xmlns:p14="http://schemas.microsoft.com/office/powerpoint/2010/main" val="33539017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p:nvPr/>
        </p:nvPicPr>
        <p:blipFill rotWithShape="1">
          <a:blip r:embed="rId3"/>
          <a:srcRect l="848" t="15682" r="35057" b="54137"/>
          <a:stretch/>
        </p:blipFill>
        <p:spPr bwMode="auto">
          <a:xfrm>
            <a:off x="0" y="1196752"/>
            <a:ext cx="9144000" cy="5184576"/>
          </a:xfrm>
          <a:prstGeom prst="rect">
            <a:avLst/>
          </a:prstGeom>
          <a:ln>
            <a:noFill/>
          </a:ln>
          <a:extLst>
            <a:ext uri="{53640926-AAD7-44D8-BBD7-CCE9431645EC}">
              <a14:shadowObscured xmlns:a14="http://schemas.microsoft.com/office/drawing/2010/main"/>
            </a:ext>
          </a:extLst>
        </p:spPr>
      </p:pic>
      <p:sp>
        <p:nvSpPr>
          <p:cNvPr id="3" name="Rectangle 22"/>
          <p:cNvSpPr txBox="1">
            <a:spLocks noChangeArrowheads="1"/>
          </p:cNvSpPr>
          <p:nvPr/>
        </p:nvSpPr>
        <p:spPr bwMode="auto">
          <a:xfrm>
            <a:off x="1763688" y="220663"/>
            <a:ext cx="7380312" cy="7794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pPr eaLnBrk="1" hangingPunct="1"/>
            <a:r>
              <a:rPr lang="en-US" altLang="ko-KR" sz="3600" b="1" kern="0" dirty="0" smtClean="0">
                <a:solidFill>
                  <a:schemeClr val="bg1"/>
                </a:solidFill>
              </a:rPr>
              <a:t>Amazon</a:t>
            </a:r>
            <a:r>
              <a:rPr lang="ko-KR" altLang="en-US" sz="3600" b="1" kern="0" dirty="0" smtClean="0">
                <a:solidFill>
                  <a:schemeClr val="bg1"/>
                </a:solidFill>
              </a:rPr>
              <a:t>의 무인 유통시스템</a:t>
            </a:r>
          </a:p>
        </p:txBody>
      </p:sp>
    </p:spTree>
    <p:extLst>
      <p:ext uri="{BB962C8B-B14F-4D97-AF65-F5344CB8AC3E}">
        <p14:creationId xmlns:p14="http://schemas.microsoft.com/office/powerpoint/2010/main" val="176508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p:cNvGrpSpPr/>
          <p:nvPr/>
        </p:nvGrpSpPr>
        <p:grpSpPr>
          <a:xfrm>
            <a:off x="0" y="1124744"/>
            <a:ext cx="9144000" cy="5472608"/>
            <a:chOff x="1295400" y="609600"/>
            <a:chExt cx="9677400" cy="5903133"/>
          </a:xfrm>
        </p:grpSpPr>
        <p:pic>
          <p:nvPicPr>
            <p:cNvPr id="5" name="그림 4"/>
            <p:cNvPicPr/>
            <p:nvPr/>
          </p:nvPicPr>
          <p:blipFill rotWithShape="1">
            <a:blip r:embed="rId2"/>
            <a:srcRect r="1344" b="7091"/>
            <a:stretch/>
          </p:blipFill>
          <p:spPr bwMode="auto">
            <a:xfrm>
              <a:off x="1295400" y="609600"/>
              <a:ext cx="9677400" cy="5562600"/>
            </a:xfrm>
            <a:prstGeom prst="rect">
              <a:avLst/>
            </a:prstGeom>
            <a:ln>
              <a:noFill/>
            </a:ln>
            <a:extLst>
              <a:ext uri="{53640926-AAD7-44D8-BBD7-CCE9431645EC}">
                <a14:shadowObscured xmlns:a14="http://schemas.microsoft.com/office/drawing/2010/main"/>
              </a:ext>
            </a:extLst>
          </p:spPr>
        </p:pic>
        <p:sp>
          <p:nvSpPr>
            <p:cNvPr id="2" name="직사각형 1"/>
            <p:cNvSpPr/>
            <p:nvPr/>
          </p:nvSpPr>
          <p:spPr>
            <a:xfrm>
              <a:off x="3794440" y="6172200"/>
              <a:ext cx="4679318" cy="340533"/>
            </a:xfrm>
            <a:prstGeom prst="rect">
              <a:avLst/>
            </a:prstGeom>
          </p:spPr>
          <p:txBody>
            <a:bodyPr wrap="none">
              <a:spAutoFit/>
            </a:bodyPr>
            <a:lstStyle/>
            <a:p>
              <a:r>
                <a:rPr lang="en-US" altLang="ko-KR" sz="1400" dirty="0">
                  <a:hlinkClick r:id="rId3"/>
                </a:rPr>
                <a:t>https://www.youtube.com/watch?v=UtBa9yVZBJM</a:t>
              </a:r>
              <a:endParaRPr lang="ko-KR" altLang="en-US" sz="1400" dirty="0"/>
            </a:p>
          </p:txBody>
        </p:sp>
      </p:grpSp>
      <p:sp>
        <p:nvSpPr>
          <p:cNvPr id="6" name="Rectangle 22"/>
          <p:cNvSpPr txBox="1">
            <a:spLocks noChangeArrowheads="1"/>
          </p:cNvSpPr>
          <p:nvPr/>
        </p:nvSpPr>
        <p:spPr bwMode="auto">
          <a:xfrm>
            <a:off x="1763688" y="220663"/>
            <a:ext cx="7380312" cy="7794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pPr eaLnBrk="1" hangingPunct="1"/>
            <a:r>
              <a:rPr lang="en-US" altLang="ko-KR" sz="3600" b="1" kern="0" dirty="0" smtClean="0">
                <a:solidFill>
                  <a:schemeClr val="bg1"/>
                </a:solidFill>
              </a:rPr>
              <a:t>Amazon</a:t>
            </a:r>
            <a:r>
              <a:rPr lang="ko-KR" altLang="en-US" sz="3600" b="1" kern="0" dirty="0" smtClean="0">
                <a:solidFill>
                  <a:schemeClr val="bg1"/>
                </a:solidFill>
              </a:rPr>
              <a:t>의 </a:t>
            </a:r>
            <a:r>
              <a:rPr lang="en-US" altLang="ko-KR" sz="3600" b="1" kern="0" dirty="0" smtClean="0">
                <a:solidFill>
                  <a:schemeClr val="bg1"/>
                </a:solidFill>
              </a:rPr>
              <a:t>Kiva Robots</a:t>
            </a:r>
            <a:endParaRPr lang="ko-KR" altLang="en-US" sz="3600" b="1" kern="0" dirty="0" smtClean="0">
              <a:solidFill>
                <a:schemeClr val="bg1"/>
              </a:solidFill>
            </a:endParaRPr>
          </a:p>
        </p:txBody>
      </p:sp>
    </p:spTree>
    <p:extLst>
      <p:ext uri="{BB962C8B-B14F-4D97-AF65-F5344CB8AC3E}">
        <p14:creationId xmlns:p14="http://schemas.microsoft.com/office/powerpoint/2010/main" val="7070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Xo_d6tNWuY"/>
          <p:cNvPicPr>
            <a:picLocks noRot="1" noChangeAspect="1"/>
          </p:cNvPicPr>
          <p:nvPr>
            <a:videoFile r:link="rId1"/>
          </p:nvPr>
        </p:nvPicPr>
        <p:blipFill>
          <a:blip r:embed="rId3"/>
          <a:stretch>
            <a:fillRect/>
          </a:stretch>
        </p:blipFill>
        <p:spPr>
          <a:xfrm>
            <a:off x="251520" y="1268760"/>
            <a:ext cx="8712968" cy="5184576"/>
          </a:xfrm>
          <a:prstGeom prst="rect">
            <a:avLst/>
          </a:prstGeom>
        </p:spPr>
      </p:pic>
      <p:sp>
        <p:nvSpPr>
          <p:cNvPr id="5" name="Rectangle 22"/>
          <p:cNvSpPr txBox="1">
            <a:spLocks noChangeArrowheads="1"/>
          </p:cNvSpPr>
          <p:nvPr/>
        </p:nvSpPr>
        <p:spPr bwMode="auto">
          <a:xfrm>
            <a:off x="1763688" y="220663"/>
            <a:ext cx="7380312" cy="7794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pPr eaLnBrk="1" hangingPunct="1"/>
            <a:r>
              <a:rPr lang="en-US" altLang="ko-KR" sz="3600" b="1" kern="0" dirty="0" smtClean="0">
                <a:solidFill>
                  <a:schemeClr val="bg1"/>
                </a:solidFill>
              </a:rPr>
              <a:t>Amazon</a:t>
            </a:r>
            <a:r>
              <a:rPr lang="ko-KR" altLang="en-US" sz="3600" b="1" kern="0" dirty="0" smtClean="0">
                <a:solidFill>
                  <a:schemeClr val="bg1"/>
                </a:solidFill>
              </a:rPr>
              <a:t>의 </a:t>
            </a:r>
            <a:r>
              <a:rPr lang="en-US" altLang="ko-KR" sz="3600" b="1" kern="0" dirty="0" smtClean="0">
                <a:solidFill>
                  <a:schemeClr val="bg1"/>
                </a:solidFill>
              </a:rPr>
              <a:t>Prime Air</a:t>
            </a:r>
            <a:endParaRPr lang="ko-KR" altLang="en-US" sz="3600" b="1" kern="0" dirty="0" smtClean="0">
              <a:solidFill>
                <a:schemeClr val="bg1"/>
              </a:solidFill>
            </a:endParaRPr>
          </a:p>
        </p:txBody>
      </p:sp>
      <p:sp>
        <p:nvSpPr>
          <p:cNvPr id="6" name="직사각형 5"/>
          <p:cNvSpPr/>
          <p:nvPr/>
        </p:nvSpPr>
        <p:spPr>
          <a:xfrm>
            <a:off x="3923928" y="6511457"/>
            <a:ext cx="5220072" cy="318107"/>
          </a:xfrm>
          <a:prstGeom prst="rect">
            <a:avLst/>
          </a:prstGeom>
        </p:spPr>
        <p:txBody>
          <a:bodyPr wrap="square">
            <a:spAutoFit/>
          </a:bodyPr>
          <a:lstStyle/>
          <a:p>
            <a:r>
              <a:rPr lang="en-US" altLang="ko-KR" sz="1400" dirty="0">
                <a:hlinkClick r:id="rId4"/>
              </a:rPr>
              <a:t>https://www.youtube.com/watch?v=MXo_d6tNWuY</a:t>
            </a:r>
            <a:endParaRPr lang="ko-KR" altLang="en-US" sz="1400" dirty="0"/>
          </a:p>
        </p:txBody>
      </p:sp>
    </p:spTree>
    <p:extLst>
      <p:ext uri="{BB962C8B-B14F-4D97-AF65-F5344CB8AC3E}">
        <p14:creationId xmlns:p14="http://schemas.microsoft.com/office/powerpoint/2010/main" val="215093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683568" y="1772816"/>
            <a:ext cx="8352928" cy="4392488"/>
          </a:xfrm>
        </p:spPr>
        <p:txBody>
          <a:bodyPr/>
          <a:lstStyle/>
          <a:p>
            <a:pPr>
              <a:spcBef>
                <a:spcPts val="1800"/>
              </a:spcBef>
            </a:pPr>
            <a:r>
              <a:rPr lang="ko-KR" altLang="en-US" sz="2800" b="1" dirty="0" smtClean="0">
                <a:solidFill>
                  <a:srgbClr val="0000FF"/>
                </a:solidFill>
              </a:rPr>
              <a:t>네트워크 기반 생산과 조직의 등장</a:t>
            </a:r>
            <a:endParaRPr lang="en-US" altLang="ko-KR" sz="2800" b="1" dirty="0" smtClean="0">
              <a:solidFill>
                <a:srgbClr val="0000FF"/>
              </a:solidFill>
            </a:endParaRPr>
          </a:p>
          <a:p>
            <a:pPr marL="0" indent="0">
              <a:spcBef>
                <a:spcPts val="600"/>
              </a:spcBef>
              <a:buNone/>
            </a:pPr>
            <a:r>
              <a:rPr lang="en-US" altLang="ko-KR" sz="2500" dirty="0">
                <a:latin typeface="굴림" panose="020B0600000101010101" pitchFamily="50" charset="-127"/>
                <a:ea typeface="굴림" panose="020B0600000101010101" pitchFamily="50" charset="-127"/>
                <a:sym typeface="Wingdings" panose="05000000000000000000" pitchFamily="2" charset="2"/>
              </a:rPr>
              <a:t> </a:t>
            </a:r>
            <a:r>
              <a:rPr lang="en-US" altLang="ko-KR" sz="2500" dirty="0" smtClean="0">
                <a:latin typeface="굴림" panose="020B0600000101010101" pitchFamily="50" charset="-127"/>
                <a:ea typeface="굴림" panose="020B0600000101010101" pitchFamily="50" charset="-127"/>
                <a:sym typeface="Wingdings" panose="05000000000000000000" pitchFamily="2" charset="2"/>
              </a:rPr>
              <a:t> - </a:t>
            </a:r>
            <a:r>
              <a:rPr lang="ko-KR" altLang="en-US" sz="2500" dirty="0">
                <a:latin typeface="굴림" panose="020B0600000101010101" pitchFamily="50" charset="-127"/>
                <a:ea typeface="굴림" panose="020B0600000101010101" pitchFamily="50" charset="-127"/>
                <a:sym typeface="Wingdings" panose="05000000000000000000" pitchFamily="2" charset="2"/>
              </a:rPr>
              <a:t>빅</a:t>
            </a:r>
            <a:r>
              <a:rPr lang="ko-KR" altLang="en-US" sz="2500" dirty="0">
                <a:sym typeface="Wingdings" panose="05000000000000000000" pitchFamily="2" charset="2"/>
              </a:rPr>
              <a:t>데이터 기반 개인 맞춤형 제품</a:t>
            </a:r>
            <a:r>
              <a:rPr lang="en-US" altLang="ko-KR" sz="2500" dirty="0">
                <a:sym typeface="Wingdings" panose="05000000000000000000" pitchFamily="2" charset="2"/>
              </a:rPr>
              <a:t>/</a:t>
            </a:r>
            <a:r>
              <a:rPr lang="ko-KR" altLang="en-US" sz="2500" dirty="0">
                <a:sym typeface="Wingdings" panose="05000000000000000000" pitchFamily="2" charset="2"/>
              </a:rPr>
              <a:t>서비스 생산</a:t>
            </a:r>
            <a:endParaRPr lang="en-US" altLang="ko-KR" sz="2500" dirty="0">
              <a:sym typeface="Wingdings" panose="05000000000000000000" pitchFamily="2" charset="2"/>
            </a:endParaRPr>
          </a:p>
          <a:p>
            <a:pPr marL="0" indent="0">
              <a:spcBef>
                <a:spcPts val="600"/>
              </a:spcBef>
              <a:buNone/>
            </a:pPr>
            <a:r>
              <a:rPr lang="en-US" altLang="ko-KR" sz="2500" dirty="0">
                <a:sym typeface="Wingdings" panose="05000000000000000000" pitchFamily="2" charset="2"/>
              </a:rPr>
              <a:t>  - </a:t>
            </a:r>
            <a:r>
              <a:rPr lang="ko-KR" altLang="en-US" sz="2500" dirty="0" err="1">
                <a:sym typeface="Wingdings" panose="05000000000000000000" pitchFamily="2" charset="2"/>
              </a:rPr>
              <a:t>시장근접</a:t>
            </a:r>
            <a:r>
              <a:rPr lang="ko-KR" altLang="en-US" sz="2500" dirty="0">
                <a:sym typeface="Wingdings" panose="05000000000000000000" pitchFamily="2" charset="2"/>
              </a:rPr>
              <a:t> </a:t>
            </a:r>
            <a:r>
              <a:rPr lang="ko-KR" altLang="en-US" sz="2500" dirty="0" err="1">
                <a:sym typeface="Wingdings" panose="05000000000000000000" pitchFamily="2" charset="2"/>
              </a:rPr>
              <a:t>분산생산</a:t>
            </a:r>
            <a:r>
              <a:rPr lang="ko-KR" altLang="en-US" sz="2500" dirty="0">
                <a:sym typeface="Wingdings" panose="05000000000000000000" pitchFamily="2" charset="2"/>
              </a:rPr>
              <a:t> </a:t>
            </a:r>
            <a:r>
              <a:rPr lang="en-US" altLang="ko-KR" sz="2500" dirty="0">
                <a:sym typeface="Wingdings" panose="05000000000000000000" pitchFamily="2" charset="2"/>
              </a:rPr>
              <a:t>(</a:t>
            </a:r>
            <a:r>
              <a:rPr lang="ko-KR" altLang="en-US" sz="2500" dirty="0">
                <a:sym typeface="Wingdings" panose="05000000000000000000" pitchFamily="2" charset="2"/>
              </a:rPr>
              <a:t>예</a:t>
            </a:r>
            <a:r>
              <a:rPr lang="en-US" altLang="ko-KR" sz="2500" dirty="0">
                <a:sym typeface="Wingdings" panose="05000000000000000000" pitchFamily="2" charset="2"/>
              </a:rPr>
              <a:t>, Reshoring, 3D Printing Hub)</a:t>
            </a:r>
            <a:endParaRPr lang="en-US" altLang="ko-KR" sz="2500" dirty="0" smtClean="0"/>
          </a:p>
          <a:p>
            <a:pPr marL="0" indent="0">
              <a:spcBef>
                <a:spcPts val="1200"/>
              </a:spcBef>
              <a:buNone/>
            </a:pPr>
            <a:r>
              <a:rPr lang="en-US" altLang="ko-KR" sz="2500" dirty="0" smtClean="0"/>
              <a:t>  - </a:t>
            </a:r>
            <a:r>
              <a:rPr lang="ko-KR" altLang="en-US" sz="2500" dirty="0" err="1" smtClean="0"/>
              <a:t>비시장</a:t>
            </a:r>
            <a:r>
              <a:rPr lang="en-US" altLang="ko-KR" sz="2500" dirty="0"/>
              <a:t>∙</a:t>
            </a:r>
            <a:r>
              <a:rPr lang="ko-KR" altLang="en-US" sz="2500" dirty="0" smtClean="0"/>
              <a:t>동료 생산</a:t>
            </a:r>
            <a:r>
              <a:rPr lang="en-US" altLang="ko-KR" sz="2500" dirty="0" smtClean="0"/>
              <a:t>/</a:t>
            </a:r>
            <a:r>
              <a:rPr lang="ko-KR" altLang="en-US" sz="2500" dirty="0" smtClean="0"/>
              <a:t>사회적 생산</a:t>
            </a:r>
            <a:r>
              <a:rPr lang="en-US" altLang="ko-KR" sz="2500" dirty="0" smtClean="0"/>
              <a:t>: </a:t>
            </a:r>
            <a:r>
              <a:rPr lang="ko-KR" altLang="en-US" sz="2500" dirty="0" smtClean="0"/>
              <a:t>위키피디아 등</a:t>
            </a:r>
            <a:endParaRPr lang="en-US" altLang="ko-KR" sz="2500" dirty="0" smtClean="0">
              <a:solidFill>
                <a:srgbClr val="0000FF"/>
              </a:solidFill>
            </a:endParaRPr>
          </a:p>
          <a:p>
            <a:pPr marL="0" indent="0">
              <a:spcBef>
                <a:spcPts val="1200"/>
              </a:spcBef>
              <a:buNone/>
            </a:pPr>
            <a:r>
              <a:rPr lang="en-US" altLang="ko-KR" sz="2500" dirty="0" smtClean="0"/>
              <a:t>  - </a:t>
            </a:r>
            <a:r>
              <a:rPr lang="ko-KR" altLang="en-US" sz="2500" dirty="0" smtClean="0"/>
              <a:t>협력적</a:t>
            </a:r>
            <a:r>
              <a:rPr lang="en-US" altLang="ko-KR" sz="2500" dirty="0" smtClean="0"/>
              <a:t>, </a:t>
            </a:r>
            <a:r>
              <a:rPr lang="ko-KR" altLang="en-US" sz="2500" dirty="0" err="1" smtClean="0"/>
              <a:t>비전유적</a:t>
            </a:r>
            <a:r>
              <a:rPr lang="en-US" altLang="ko-KR" sz="2500" dirty="0" smtClean="0"/>
              <a:t> </a:t>
            </a:r>
            <a:r>
              <a:rPr lang="ko-KR" altLang="en-US" sz="2500" dirty="0" err="1" smtClean="0">
                <a:solidFill>
                  <a:srgbClr val="0000FF"/>
                </a:solidFill>
              </a:rPr>
              <a:t>공유경제</a:t>
            </a:r>
            <a:r>
              <a:rPr lang="en-US" altLang="ko-KR" sz="2500" dirty="0" smtClean="0">
                <a:solidFill>
                  <a:srgbClr val="0000FF"/>
                </a:solidFill>
              </a:rPr>
              <a:t>(sharing economy)</a:t>
            </a:r>
          </a:p>
          <a:p>
            <a:pPr marL="0" indent="0">
              <a:spcBef>
                <a:spcPts val="1200"/>
              </a:spcBef>
              <a:buNone/>
            </a:pPr>
            <a:r>
              <a:rPr lang="en-US" altLang="ko-KR" sz="2500" dirty="0"/>
              <a:t> </a:t>
            </a:r>
            <a:r>
              <a:rPr lang="en-US" altLang="ko-KR" sz="2500" dirty="0" smtClean="0"/>
              <a:t> - </a:t>
            </a:r>
            <a:r>
              <a:rPr lang="ko-KR" altLang="en-US" sz="2500" dirty="0" smtClean="0"/>
              <a:t>분권적 플랫폼 인프라 부상</a:t>
            </a:r>
            <a:r>
              <a:rPr lang="en-US" altLang="ko-KR" sz="2500" dirty="0" smtClean="0"/>
              <a:t>: </a:t>
            </a:r>
            <a:r>
              <a:rPr lang="en-US" altLang="ko-KR" sz="2500" dirty="0" err="1" smtClean="0">
                <a:solidFill>
                  <a:srgbClr val="0000FF"/>
                </a:solidFill>
              </a:rPr>
              <a:t>Blockchain</a:t>
            </a:r>
            <a:endParaRPr lang="en-US" altLang="ko-KR" sz="2500" dirty="0">
              <a:solidFill>
                <a:srgbClr val="0000FF"/>
              </a:solidFill>
            </a:endParaRPr>
          </a:p>
          <a:p>
            <a:pPr marL="0" indent="0">
              <a:spcBef>
                <a:spcPts val="1200"/>
              </a:spcBef>
              <a:buNone/>
            </a:pPr>
            <a:r>
              <a:rPr lang="en-US" altLang="ko-KR" sz="2500" dirty="0"/>
              <a:t>  - </a:t>
            </a:r>
            <a:r>
              <a:rPr lang="ko-KR" altLang="en-US" sz="2500" dirty="0" smtClean="0"/>
              <a:t>수평적</a:t>
            </a:r>
            <a:r>
              <a:rPr lang="en-US" altLang="ko-KR" sz="2500" dirty="0" smtClean="0"/>
              <a:t>·</a:t>
            </a:r>
            <a:r>
              <a:rPr lang="ko-KR" altLang="en-US" sz="2500" dirty="0" err="1" smtClean="0"/>
              <a:t>비위계적</a:t>
            </a:r>
            <a:r>
              <a:rPr lang="en-US" altLang="ko-KR" sz="2500" dirty="0" smtClean="0"/>
              <a:t> </a:t>
            </a:r>
            <a:r>
              <a:rPr lang="ko-KR" altLang="en-US" sz="2500" dirty="0" smtClean="0"/>
              <a:t>조직</a:t>
            </a:r>
            <a:r>
              <a:rPr lang="en-US" altLang="ko-KR" sz="2500" dirty="0" smtClean="0"/>
              <a:t>: </a:t>
            </a:r>
            <a:r>
              <a:rPr lang="en-US" altLang="ko-KR" sz="2500" dirty="0" err="1" smtClean="0">
                <a:solidFill>
                  <a:srgbClr val="0000FF"/>
                </a:solidFill>
              </a:rPr>
              <a:t>Holocracy</a:t>
            </a:r>
            <a:r>
              <a:rPr lang="en-US" altLang="ko-KR" sz="2000" dirty="0" smtClean="0"/>
              <a:t>(</a:t>
            </a:r>
            <a:r>
              <a:rPr lang="ko-KR" altLang="en-US" sz="2000" dirty="0"/>
              <a:t>중간관리자 없는 조직</a:t>
            </a:r>
            <a:r>
              <a:rPr lang="en-US" altLang="ko-KR" sz="2000" dirty="0" smtClean="0"/>
              <a:t>)</a:t>
            </a:r>
            <a:endParaRPr lang="en-US" altLang="ko-KR" sz="2000" dirty="0"/>
          </a:p>
          <a:p>
            <a:pPr marL="0" indent="0">
              <a:spcBef>
                <a:spcPts val="1200"/>
              </a:spcBef>
              <a:buNone/>
            </a:pPr>
            <a:r>
              <a:rPr lang="en-US" altLang="ko-KR" sz="2500" dirty="0"/>
              <a:t>  - </a:t>
            </a:r>
            <a:r>
              <a:rPr lang="ko-KR" altLang="en-US" sz="2500" dirty="0" smtClean="0"/>
              <a:t>네트워크 조직</a:t>
            </a:r>
            <a:endParaRPr lang="en-US" altLang="ko-KR" sz="2500" dirty="0"/>
          </a:p>
        </p:txBody>
      </p:sp>
      <p:sp>
        <p:nvSpPr>
          <p:cNvPr id="4" name="Rectangle 2"/>
          <p:cNvSpPr>
            <a:spLocks noGrp="1" noChangeArrowheads="1"/>
          </p:cNvSpPr>
          <p:nvPr>
            <p:ph type="title"/>
          </p:nvPr>
        </p:nvSpPr>
        <p:spPr>
          <a:xfrm>
            <a:off x="1835696" y="188640"/>
            <a:ext cx="7308304" cy="801960"/>
          </a:xfrm>
          <a:noFill/>
          <a:ln/>
        </p:spPr>
        <p:txBody>
          <a:bodyPr/>
          <a:lstStyle/>
          <a:p>
            <a:r>
              <a:rPr lang="ko-KR" altLang="en-US" sz="3600" b="1" dirty="0" smtClean="0">
                <a:solidFill>
                  <a:schemeClr val="bg1"/>
                </a:solidFill>
              </a:rPr>
              <a:t>생산양식</a:t>
            </a:r>
            <a:r>
              <a:rPr lang="en-US" altLang="ko-KR" sz="3600" b="1" dirty="0" smtClean="0">
                <a:solidFill>
                  <a:schemeClr val="bg1"/>
                </a:solidFill>
              </a:rPr>
              <a:t>/</a:t>
            </a:r>
            <a:r>
              <a:rPr lang="ko-KR" altLang="en-US" sz="3600" b="1" dirty="0" smtClean="0">
                <a:solidFill>
                  <a:schemeClr val="bg1"/>
                </a:solidFill>
              </a:rPr>
              <a:t>조직운영의 대변혁</a:t>
            </a:r>
            <a:endParaRPr lang="ko-KR" altLang="en-US" sz="3600" b="1" dirty="0">
              <a:solidFill>
                <a:schemeClr val="bg1"/>
              </a:solidFill>
            </a:endParaRPr>
          </a:p>
        </p:txBody>
      </p:sp>
    </p:spTree>
    <p:extLst>
      <p:ext uri="{BB962C8B-B14F-4D97-AF65-F5344CB8AC3E}">
        <p14:creationId xmlns:p14="http://schemas.microsoft.com/office/powerpoint/2010/main" val="21095510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763688" y="332656"/>
            <a:ext cx="7380312" cy="583406"/>
          </a:xfrm>
        </p:spPr>
        <p:txBody>
          <a:bodyPr>
            <a:noAutofit/>
          </a:bodyPr>
          <a:lstStyle/>
          <a:p>
            <a:r>
              <a:rPr lang="en-US" altLang="ko-KR" sz="3600" b="1" dirty="0">
                <a:solidFill>
                  <a:schemeClr val="bg1"/>
                </a:solidFill>
              </a:rPr>
              <a:t>20</a:t>
            </a:r>
            <a:r>
              <a:rPr lang="ko-KR" altLang="en-US" sz="3600" b="1" dirty="0">
                <a:solidFill>
                  <a:schemeClr val="bg1"/>
                </a:solidFill>
              </a:rPr>
              <a:t>세기형 ‘</a:t>
            </a:r>
            <a:r>
              <a:rPr lang="ko-KR" altLang="en-US" sz="3600" b="1" dirty="0" err="1">
                <a:solidFill>
                  <a:schemeClr val="bg1"/>
                </a:solidFill>
              </a:rPr>
              <a:t>고용사회</a:t>
            </a:r>
            <a:r>
              <a:rPr lang="ko-KR" altLang="en-US" sz="3600" b="1" dirty="0" err="1" smtClean="0">
                <a:solidFill>
                  <a:schemeClr val="bg1"/>
                </a:solidFill>
              </a:rPr>
              <a:t>’의</a:t>
            </a:r>
            <a:r>
              <a:rPr lang="ko-KR" altLang="en-US" sz="3600" b="1" dirty="0" smtClean="0">
                <a:solidFill>
                  <a:schemeClr val="bg1"/>
                </a:solidFill>
              </a:rPr>
              <a:t> </a:t>
            </a:r>
            <a:r>
              <a:rPr lang="ko-KR" altLang="en-US" sz="3600" b="1" dirty="0">
                <a:solidFill>
                  <a:schemeClr val="bg1"/>
                </a:solidFill>
              </a:rPr>
              <a:t>퇴조 </a:t>
            </a:r>
            <a:endParaRPr lang="en-US" altLang="ko-KR" sz="3600" b="1" dirty="0">
              <a:solidFill>
                <a:schemeClr val="bg1"/>
              </a:solidFill>
            </a:endParaRPr>
          </a:p>
        </p:txBody>
      </p:sp>
      <p:sp>
        <p:nvSpPr>
          <p:cNvPr id="3" name="내용 개체 틀 2"/>
          <p:cNvSpPr>
            <a:spLocks noGrp="1"/>
          </p:cNvSpPr>
          <p:nvPr>
            <p:ph idx="1"/>
          </p:nvPr>
        </p:nvSpPr>
        <p:spPr>
          <a:xfrm>
            <a:off x="683568" y="1484784"/>
            <a:ext cx="8172450" cy="5112568"/>
          </a:xfrm>
        </p:spPr>
        <p:txBody>
          <a:bodyPr>
            <a:normAutofit fontScale="70000" lnSpcReduction="20000"/>
          </a:bodyPr>
          <a:lstStyle/>
          <a:p>
            <a:pPr algn="just">
              <a:lnSpc>
                <a:spcPct val="110000"/>
              </a:lnSpc>
            </a:pPr>
            <a:r>
              <a:rPr lang="ko-KR" altLang="en-US" sz="3400" dirty="0" smtClean="0">
                <a:solidFill>
                  <a:srgbClr val="0000FF"/>
                </a:solidFill>
                <a:latin typeface="굴림" panose="020B0600000101010101" pitchFamily="50" charset="-127"/>
                <a:ea typeface="굴림" panose="020B0600000101010101" pitchFamily="50" charset="-127"/>
              </a:rPr>
              <a:t>파괴적 기술</a:t>
            </a:r>
            <a:r>
              <a:rPr lang="en-US" altLang="ko-KR" sz="3400" dirty="0" smtClean="0">
                <a:solidFill>
                  <a:srgbClr val="0000FF"/>
                </a:solidFill>
                <a:latin typeface="굴림" panose="020B0600000101010101" pitchFamily="50" charset="-127"/>
                <a:ea typeface="굴림" panose="020B0600000101010101" pitchFamily="50" charset="-127"/>
              </a:rPr>
              <a:t>(disruptive technologies)</a:t>
            </a:r>
            <a:r>
              <a:rPr lang="ko-KR" altLang="en-US" sz="3400" dirty="0" smtClean="0">
                <a:solidFill>
                  <a:srgbClr val="0000FF"/>
                </a:solidFill>
                <a:latin typeface="굴림" panose="020B0600000101010101" pitchFamily="50" charset="-127"/>
                <a:ea typeface="굴림" panose="020B0600000101010101" pitchFamily="50" charset="-127"/>
              </a:rPr>
              <a:t>로 인한 직업 소멸</a:t>
            </a:r>
            <a:endParaRPr lang="en-US" altLang="ko-KR" sz="3400" dirty="0" smtClean="0">
              <a:solidFill>
                <a:srgbClr val="0000FF"/>
              </a:solidFill>
              <a:latin typeface="굴림" panose="020B0600000101010101" pitchFamily="50" charset="-127"/>
              <a:ea typeface="굴림" panose="020B0600000101010101" pitchFamily="50" charset="-127"/>
            </a:endParaRPr>
          </a:p>
          <a:p>
            <a:pPr marL="135000" indent="0" algn="just">
              <a:lnSpc>
                <a:spcPct val="120000"/>
              </a:lnSpc>
              <a:spcBef>
                <a:spcPts val="600"/>
              </a:spcBef>
              <a:buNone/>
            </a:pPr>
            <a:r>
              <a:rPr lang="en-US" altLang="ko-KR" sz="2300" dirty="0">
                <a:latin typeface="굴림" panose="020B0600000101010101" pitchFamily="50" charset="-127"/>
                <a:ea typeface="굴림" panose="020B0600000101010101" pitchFamily="50" charset="-127"/>
              </a:rPr>
              <a:t>- Up to 47 percent of U.S. jobs in 2010 were rated as highly likely to become </a:t>
            </a:r>
          </a:p>
          <a:p>
            <a:pPr marL="135000" indent="0" algn="just">
              <a:lnSpc>
                <a:spcPct val="120000"/>
              </a:lnSpc>
              <a:spcBef>
                <a:spcPts val="600"/>
              </a:spcBef>
              <a:buNone/>
            </a:pPr>
            <a:r>
              <a:rPr lang="en-US" altLang="ko-KR" sz="2300" dirty="0">
                <a:latin typeface="굴림" panose="020B0600000101010101" pitchFamily="50" charset="-127"/>
                <a:ea typeface="굴림" panose="020B0600000101010101" pitchFamily="50" charset="-127"/>
              </a:rPr>
              <a:t>   computerized in the next 10-20 years (Frey &amp; Osborne, 2013).</a:t>
            </a:r>
          </a:p>
          <a:p>
            <a:pPr marL="135000" indent="0" algn="just">
              <a:lnSpc>
                <a:spcPct val="120000"/>
              </a:lnSpc>
              <a:spcBef>
                <a:spcPts val="600"/>
              </a:spcBef>
              <a:buNone/>
            </a:pPr>
            <a:r>
              <a:rPr lang="en-US" altLang="ko-KR" sz="2300" dirty="0" smtClean="0">
                <a:latin typeface="굴림" panose="020B0600000101010101" pitchFamily="50" charset="-127"/>
                <a:ea typeface="굴림" panose="020B0600000101010101" pitchFamily="50" charset="-127"/>
              </a:rPr>
              <a:t>- </a:t>
            </a:r>
            <a:r>
              <a:rPr lang="ko-KR" altLang="en-US" sz="2300" dirty="0" err="1" smtClean="0">
                <a:latin typeface="굴림" panose="020B0600000101010101" pitchFamily="50" charset="-127"/>
                <a:ea typeface="굴림" panose="020B0600000101010101" pitchFamily="50" charset="-127"/>
              </a:rPr>
              <a:t>보스톤</a:t>
            </a:r>
            <a:r>
              <a:rPr lang="ko-KR" altLang="en-US" sz="2300" dirty="0" smtClean="0">
                <a:latin typeface="굴림" panose="020B0600000101010101" pitchFamily="50" charset="-127"/>
                <a:ea typeface="굴림" panose="020B0600000101010101" pitchFamily="50" charset="-127"/>
              </a:rPr>
              <a:t> </a:t>
            </a:r>
            <a:r>
              <a:rPr lang="ko-KR" altLang="en-US" sz="2300" dirty="0">
                <a:latin typeface="굴림" panose="020B0600000101010101" pitchFamily="50" charset="-127"/>
                <a:ea typeface="굴림" panose="020B0600000101010101" pitchFamily="50" charset="-127"/>
              </a:rPr>
              <a:t>컨설팅</a:t>
            </a:r>
            <a:r>
              <a:rPr lang="en-US" altLang="ko-KR" sz="2300" dirty="0">
                <a:latin typeface="굴림" panose="020B0600000101010101" pitchFamily="50" charset="-127"/>
                <a:ea typeface="굴림" panose="020B0600000101010101" pitchFamily="50" charset="-127"/>
              </a:rPr>
              <a:t>: 2025</a:t>
            </a:r>
            <a:r>
              <a:rPr lang="ko-KR" altLang="en-US" sz="2300" dirty="0">
                <a:latin typeface="굴림" panose="020B0600000101010101" pitchFamily="50" charset="-127"/>
                <a:ea typeface="굴림" panose="020B0600000101010101" pitchFamily="50" charset="-127"/>
              </a:rPr>
              <a:t>년까지 현재 직업의 </a:t>
            </a:r>
            <a:r>
              <a:rPr lang="en-US" altLang="ko-KR" sz="2300" dirty="0">
                <a:latin typeface="굴림" panose="020B0600000101010101" pitchFamily="50" charset="-127"/>
                <a:ea typeface="굴림" panose="020B0600000101010101" pitchFamily="50" charset="-127"/>
              </a:rPr>
              <a:t>25%</a:t>
            </a:r>
            <a:r>
              <a:rPr lang="ko-KR" altLang="en-US" sz="2300" dirty="0">
                <a:latin typeface="굴림" panose="020B0600000101010101" pitchFamily="50" charset="-127"/>
                <a:ea typeface="굴림" panose="020B0600000101010101" pitchFamily="50" charset="-127"/>
              </a:rPr>
              <a:t>까지 스마트 소프트웨어나 </a:t>
            </a:r>
            <a:r>
              <a:rPr lang="ko-KR" altLang="en-US" sz="2300" dirty="0" smtClean="0">
                <a:latin typeface="굴림" panose="020B0600000101010101" pitchFamily="50" charset="-127"/>
                <a:ea typeface="굴림" panose="020B0600000101010101" pitchFamily="50" charset="-127"/>
              </a:rPr>
              <a:t>로봇에</a:t>
            </a:r>
            <a:endParaRPr lang="en-US" altLang="ko-KR" sz="2300" dirty="0" smtClean="0">
              <a:latin typeface="굴림" panose="020B0600000101010101" pitchFamily="50" charset="-127"/>
              <a:ea typeface="굴림" panose="020B0600000101010101" pitchFamily="50" charset="-127"/>
            </a:endParaRPr>
          </a:p>
          <a:p>
            <a:pPr marL="135000" indent="0" algn="just">
              <a:lnSpc>
                <a:spcPct val="120000"/>
              </a:lnSpc>
              <a:spcBef>
                <a:spcPts val="600"/>
              </a:spcBef>
              <a:buNone/>
            </a:pPr>
            <a:r>
              <a:rPr lang="ko-KR" altLang="en-US" sz="2300" dirty="0" smtClean="0">
                <a:latin typeface="굴림" panose="020B0600000101010101" pitchFamily="50" charset="-127"/>
                <a:ea typeface="굴림" panose="020B0600000101010101" pitchFamily="50" charset="-127"/>
              </a:rPr>
              <a:t>   </a:t>
            </a:r>
            <a:r>
              <a:rPr lang="ko-KR" altLang="en-US" sz="2300" dirty="0">
                <a:latin typeface="굴림" panose="020B0600000101010101" pitchFamily="50" charset="-127"/>
                <a:ea typeface="굴림" panose="020B0600000101010101" pitchFamily="50" charset="-127"/>
              </a:rPr>
              <a:t>의해 </a:t>
            </a:r>
            <a:r>
              <a:rPr lang="ko-KR" altLang="en-US" sz="2300" dirty="0" smtClean="0">
                <a:latin typeface="굴림" panose="020B0600000101010101" pitchFamily="50" charset="-127"/>
                <a:ea typeface="굴림" panose="020B0600000101010101" pitchFamily="50" charset="-127"/>
              </a:rPr>
              <a:t>대체</a:t>
            </a:r>
            <a:endParaRPr lang="en-US" altLang="ko-KR" sz="2300" dirty="0" smtClean="0">
              <a:latin typeface="굴림" panose="020B0600000101010101" pitchFamily="50" charset="-127"/>
              <a:ea typeface="굴림" panose="020B0600000101010101" pitchFamily="50" charset="-127"/>
            </a:endParaRPr>
          </a:p>
          <a:p>
            <a:pPr marL="135000" indent="0" algn="just">
              <a:lnSpc>
                <a:spcPct val="120000"/>
              </a:lnSpc>
              <a:spcBef>
                <a:spcPts val="600"/>
              </a:spcBef>
              <a:buNone/>
            </a:pPr>
            <a:r>
              <a:rPr lang="en-US" altLang="ko-KR" sz="2300" dirty="0" smtClean="0">
                <a:latin typeface="굴림" panose="020B0600000101010101" pitchFamily="50" charset="-127"/>
                <a:ea typeface="굴림" panose="020B0600000101010101" pitchFamily="50" charset="-127"/>
              </a:rPr>
              <a:t>- </a:t>
            </a:r>
            <a:r>
              <a:rPr lang="ko-KR" altLang="en-US" sz="2300" dirty="0">
                <a:solidFill>
                  <a:srgbClr val="FF0000"/>
                </a:solidFill>
                <a:latin typeface="굴림" panose="020B0600000101010101" pitchFamily="50" charset="-127"/>
                <a:ea typeface="굴림" panose="020B0600000101010101" pitchFamily="50" charset="-127"/>
              </a:rPr>
              <a:t>표준화</a:t>
            </a:r>
            <a:r>
              <a:rPr lang="en-US" altLang="ko-KR" sz="2300" dirty="0">
                <a:solidFill>
                  <a:srgbClr val="FF0000"/>
                </a:solidFill>
                <a:latin typeface="굴림" panose="020B0600000101010101" pitchFamily="50" charset="-127"/>
                <a:ea typeface="굴림" panose="020B0600000101010101" pitchFamily="50" charset="-127"/>
              </a:rPr>
              <a:t>/</a:t>
            </a:r>
            <a:r>
              <a:rPr lang="ko-KR" altLang="en-US" sz="2300" dirty="0">
                <a:solidFill>
                  <a:srgbClr val="FF0000"/>
                </a:solidFill>
                <a:latin typeface="굴림" panose="020B0600000101010101" pitchFamily="50" charset="-127"/>
                <a:ea typeface="굴림" panose="020B0600000101010101" pitchFamily="50" charset="-127"/>
              </a:rPr>
              <a:t>코드화 가능한 일 </a:t>
            </a:r>
            <a:r>
              <a:rPr lang="en-US" altLang="ko-KR" sz="2300" dirty="0" smtClean="0">
                <a:latin typeface="굴림" panose="020B0600000101010101" pitchFamily="50" charset="-127"/>
                <a:ea typeface="굴림" panose="020B0600000101010101" pitchFamily="50" charset="-127"/>
                <a:sym typeface="Wingdings" panose="05000000000000000000" pitchFamily="2" charset="2"/>
              </a:rPr>
              <a:t></a:t>
            </a:r>
            <a:r>
              <a:rPr lang="ko-KR" altLang="en-US" sz="2300" dirty="0" smtClean="0">
                <a:latin typeface="굴림" panose="020B0600000101010101" pitchFamily="50" charset="-127"/>
                <a:ea typeface="굴림" panose="020B0600000101010101" pitchFamily="50" charset="-127"/>
              </a:rPr>
              <a:t> </a:t>
            </a:r>
            <a:r>
              <a:rPr lang="ko-KR" altLang="en-US" sz="2300" dirty="0">
                <a:solidFill>
                  <a:srgbClr val="FF0000"/>
                </a:solidFill>
                <a:latin typeface="굴림" panose="020B0600000101010101" pitchFamily="50" charset="-127"/>
                <a:ea typeface="굴림" panose="020B0600000101010101" pitchFamily="50" charset="-127"/>
              </a:rPr>
              <a:t>지능형 자동화 </a:t>
            </a:r>
          </a:p>
          <a:p>
            <a:pPr algn="just">
              <a:lnSpc>
                <a:spcPct val="120000"/>
              </a:lnSpc>
              <a:spcBef>
                <a:spcPts val="1200"/>
              </a:spcBef>
            </a:pPr>
            <a:r>
              <a:rPr lang="ko-KR" altLang="en-US" sz="3400" dirty="0" smtClean="0">
                <a:solidFill>
                  <a:srgbClr val="0000FF"/>
                </a:solidFill>
                <a:latin typeface="굴림" panose="020B0600000101010101" pitchFamily="50" charset="-127"/>
                <a:ea typeface="굴림" panose="020B0600000101010101" pitchFamily="50" charset="-127"/>
              </a:rPr>
              <a:t>고용 </a:t>
            </a:r>
            <a:r>
              <a:rPr lang="ko-KR" altLang="en-US" sz="3400" dirty="0">
                <a:solidFill>
                  <a:srgbClr val="0000FF"/>
                </a:solidFill>
                <a:latin typeface="굴림" panose="020B0600000101010101" pitchFamily="50" charset="-127"/>
                <a:ea typeface="굴림" panose="020B0600000101010101" pitchFamily="50" charset="-127"/>
              </a:rPr>
              <a:t>없는 </a:t>
            </a:r>
            <a:r>
              <a:rPr lang="ko-KR" altLang="en-US" sz="3400" dirty="0" smtClean="0">
                <a:solidFill>
                  <a:srgbClr val="0000FF"/>
                </a:solidFill>
                <a:latin typeface="굴림" panose="020B0600000101010101" pitchFamily="50" charset="-127"/>
                <a:ea typeface="굴림" panose="020B0600000101010101" pitchFamily="50" charset="-127"/>
              </a:rPr>
              <a:t>성장 </a:t>
            </a:r>
            <a:r>
              <a:rPr lang="ko-KR" altLang="en-US" sz="3400" dirty="0">
                <a:solidFill>
                  <a:srgbClr val="0000FF"/>
                </a:solidFill>
                <a:latin typeface="굴림" panose="020B0600000101010101" pitchFamily="50" charset="-127"/>
                <a:ea typeface="굴림" panose="020B0600000101010101" pitchFamily="50" charset="-127"/>
              </a:rPr>
              <a:t>심화</a:t>
            </a:r>
            <a:r>
              <a:rPr lang="en-US" altLang="ko-KR" sz="3400" dirty="0">
                <a:solidFill>
                  <a:srgbClr val="0000FF"/>
                </a:solidFill>
                <a:latin typeface="굴림" panose="020B0600000101010101" pitchFamily="50" charset="-127"/>
                <a:ea typeface="굴림" panose="020B0600000101010101" pitchFamily="50" charset="-127"/>
              </a:rPr>
              <a:t>:</a:t>
            </a:r>
            <a:r>
              <a:rPr lang="ko-KR" altLang="en-US" sz="3400" dirty="0">
                <a:solidFill>
                  <a:srgbClr val="0000FF"/>
                </a:solidFill>
                <a:latin typeface="굴림" panose="020B0600000101010101" pitchFamily="50" charset="-127"/>
                <a:ea typeface="굴림" panose="020B0600000101010101" pitchFamily="50" charset="-127"/>
              </a:rPr>
              <a:t> </a:t>
            </a:r>
            <a:r>
              <a:rPr lang="en-US" altLang="ko-KR" sz="3400" i="1" dirty="0">
                <a:solidFill>
                  <a:srgbClr val="0000FF"/>
                </a:solidFill>
                <a:latin typeface="굴림" panose="020B0600000101010101" pitchFamily="50" charset="-127"/>
                <a:ea typeface="굴림" panose="020B0600000101010101" pitchFamily="50" charset="-127"/>
              </a:rPr>
              <a:t>Technological Unemployment</a:t>
            </a:r>
            <a:endParaRPr lang="ko-KR" altLang="en-US" sz="3400" i="1" dirty="0">
              <a:solidFill>
                <a:srgbClr val="0000FF"/>
              </a:solidFill>
              <a:latin typeface="굴림" panose="020B0600000101010101" pitchFamily="50" charset="-127"/>
              <a:ea typeface="굴림" panose="020B0600000101010101" pitchFamily="50" charset="-127"/>
            </a:endParaRPr>
          </a:p>
          <a:p>
            <a:pPr marL="0" indent="0" algn="just">
              <a:lnSpc>
                <a:spcPct val="120000"/>
              </a:lnSpc>
              <a:spcBef>
                <a:spcPts val="600"/>
              </a:spcBef>
              <a:buNone/>
            </a:pPr>
            <a:r>
              <a:rPr lang="ko-KR" altLang="en-US" sz="2300" dirty="0">
                <a:latin typeface="굴림" panose="020B0600000101010101" pitchFamily="50" charset="-127"/>
                <a:ea typeface="굴림" panose="020B0600000101010101" pitchFamily="50" charset="-127"/>
              </a:rPr>
              <a:t>  </a:t>
            </a:r>
            <a:r>
              <a:rPr lang="en-US" altLang="ko-KR" sz="2300" dirty="0">
                <a:latin typeface="굴림" panose="020B0600000101010101" pitchFamily="50" charset="-127"/>
                <a:ea typeface="굴림" panose="020B0600000101010101" pitchFamily="50" charset="-127"/>
              </a:rPr>
              <a:t>-</a:t>
            </a:r>
            <a:r>
              <a:rPr lang="ko-KR" altLang="en-US" sz="2300" dirty="0">
                <a:latin typeface="굴림" panose="020B0600000101010101" pitchFamily="50" charset="-127"/>
                <a:ea typeface="굴림" panose="020B0600000101010101" pitchFamily="50" charset="-127"/>
              </a:rPr>
              <a:t> 일자리 감축 속도</a:t>
            </a:r>
            <a:r>
              <a:rPr lang="en-US" altLang="ko-KR" sz="2300" dirty="0">
                <a:latin typeface="굴림" panose="020B0600000101010101" pitchFamily="50" charset="-127"/>
                <a:ea typeface="굴림" panose="020B0600000101010101" pitchFamily="50" charset="-127"/>
              </a:rPr>
              <a:t>(destruction effect)</a:t>
            </a:r>
            <a:r>
              <a:rPr lang="ko-KR" altLang="en-US" sz="2300" dirty="0">
                <a:latin typeface="굴림" panose="020B0600000101010101" pitchFamily="50" charset="-127"/>
                <a:ea typeface="굴림" panose="020B0600000101010101" pitchFamily="50" charset="-127"/>
              </a:rPr>
              <a:t> </a:t>
            </a:r>
            <a:r>
              <a:rPr lang="en-US" altLang="ko-KR" sz="2300" b="1" dirty="0">
                <a:latin typeface="굴림" panose="020B0600000101010101" pitchFamily="50" charset="-127"/>
                <a:ea typeface="굴림" panose="020B0600000101010101" pitchFamily="50" charset="-127"/>
              </a:rPr>
              <a:t>&gt;</a:t>
            </a:r>
            <a:r>
              <a:rPr lang="ko-KR" altLang="en-US" sz="2300" dirty="0">
                <a:latin typeface="굴림" panose="020B0600000101010101" pitchFamily="50" charset="-127"/>
                <a:ea typeface="굴림" panose="020B0600000101010101" pitchFamily="50" charset="-127"/>
              </a:rPr>
              <a:t> 일자리 창출 속도</a:t>
            </a:r>
            <a:r>
              <a:rPr lang="en-US" altLang="ko-KR" sz="2300" dirty="0">
                <a:latin typeface="굴림" panose="020B0600000101010101" pitchFamily="50" charset="-127"/>
                <a:ea typeface="굴림" panose="020B0600000101010101" pitchFamily="50" charset="-127"/>
              </a:rPr>
              <a:t>(capitalization effect)</a:t>
            </a:r>
            <a:endParaRPr lang="ko-KR" altLang="en-US" sz="2300" dirty="0">
              <a:latin typeface="굴림" panose="020B0600000101010101" pitchFamily="50" charset="-127"/>
              <a:ea typeface="굴림" panose="020B0600000101010101" pitchFamily="50" charset="-127"/>
            </a:endParaRPr>
          </a:p>
          <a:p>
            <a:pPr marL="0" indent="0" algn="just">
              <a:lnSpc>
                <a:spcPct val="120000"/>
              </a:lnSpc>
              <a:spcBef>
                <a:spcPts val="600"/>
              </a:spcBef>
              <a:buNone/>
            </a:pPr>
            <a:r>
              <a:rPr lang="ko-KR" altLang="en-US" sz="2300" dirty="0">
                <a:latin typeface="굴림" panose="020B0600000101010101" pitchFamily="50" charset="-127"/>
                <a:ea typeface="굴림" panose="020B0600000101010101" pitchFamily="50" charset="-127"/>
              </a:rPr>
              <a:t>  </a:t>
            </a:r>
            <a:r>
              <a:rPr lang="en-US" altLang="ko-KR" sz="2300" dirty="0">
                <a:latin typeface="굴림" panose="020B0600000101010101" pitchFamily="50" charset="-127"/>
                <a:ea typeface="굴림" panose="020B0600000101010101" pitchFamily="50" charset="-127"/>
              </a:rPr>
              <a:t>- </a:t>
            </a:r>
            <a:r>
              <a:rPr lang="ko-KR" altLang="en-US" sz="2300" dirty="0">
                <a:latin typeface="굴림" panose="020B0600000101010101" pitchFamily="50" charset="-127"/>
                <a:ea typeface="굴림" panose="020B0600000101010101" pitchFamily="50" charset="-127"/>
              </a:rPr>
              <a:t>기술혁신의 속도 </a:t>
            </a:r>
            <a:r>
              <a:rPr lang="en-US" altLang="ko-KR" sz="2300" dirty="0">
                <a:latin typeface="굴림" panose="020B0600000101010101" pitchFamily="50" charset="-127"/>
                <a:ea typeface="굴림" panose="020B0600000101010101" pitchFamily="50" charset="-127"/>
              </a:rPr>
              <a:t>&gt;</a:t>
            </a:r>
            <a:r>
              <a:rPr lang="ko-KR" altLang="en-US" sz="2300" dirty="0">
                <a:latin typeface="굴림" panose="020B0600000101010101" pitchFamily="50" charset="-127"/>
                <a:ea typeface="굴림" panose="020B0600000101010101" pitchFamily="50" charset="-127"/>
              </a:rPr>
              <a:t> 교육을 통한 기술습득 능력 배양</a:t>
            </a:r>
            <a:endParaRPr lang="en-US" altLang="ko-KR" sz="2300" dirty="0">
              <a:latin typeface="굴림" panose="020B0600000101010101" pitchFamily="50" charset="-127"/>
              <a:ea typeface="굴림" panose="020B0600000101010101" pitchFamily="50" charset="-127"/>
            </a:endParaRPr>
          </a:p>
          <a:p>
            <a:pPr algn="just">
              <a:lnSpc>
                <a:spcPct val="110000"/>
              </a:lnSpc>
              <a:spcBef>
                <a:spcPts val="1200"/>
              </a:spcBef>
            </a:pPr>
            <a:r>
              <a:rPr lang="ko-KR" altLang="en-US" sz="3400" dirty="0" smtClean="0">
                <a:solidFill>
                  <a:srgbClr val="0000FF"/>
                </a:solidFill>
                <a:latin typeface="굴림" panose="020B0600000101010101" pitchFamily="50" charset="-127"/>
                <a:ea typeface="굴림" panose="020B0600000101010101" pitchFamily="50" charset="-127"/>
              </a:rPr>
              <a:t>중간 계층 축소와 일자리 </a:t>
            </a:r>
            <a:r>
              <a:rPr lang="ko-KR" altLang="en-US" sz="3400" dirty="0">
                <a:solidFill>
                  <a:srgbClr val="0000FF"/>
                </a:solidFill>
                <a:latin typeface="굴림" panose="020B0600000101010101" pitchFamily="50" charset="-127"/>
                <a:ea typeface="굴림" panose="020B0600000101010101" pitchFamily="50" charset="-127"/>
              </a:rPr>
              <a:t>양극화</a:t>
            </a:r>
            <a:r>
              <a:rPr lang="en-US" altLang="ko-KR" sz="3400" dirty="0">
                <a:solidFill>
                  <a:srgbClr val="0000FF"/>
                </a:solidFill>
                <a:latin typeface="굴림" panose="020B0600000101010101" pitchFamily="50" charset="-127"/>
                <a:ea typeface="굴림" panose="020B0600000101010101" pitchFamily="50" charset="-127"/>
              </a:rPr>
              <a:t>(Shrinking Middle)</a:t>
            </a:r>
            <a:endParaRPr lang="ko-KR" altLang="en-US" sz="3400" dirty="0" smtClean="0">
              <a:solidFill>
                <a:srgbClr val="0000FF"/>
              </a:solidFill>
              <a:latin typeface="굴림" panose="020B0600000101010101" pitchFamily="50" charset="-127"/>
              <a:ea typeface="굴림" panose="020B0600000101010101" pitchFamily="50" charset="-127"/>
            </a:endParaRPr>
          </a:p>
          <a:p>
            <a:pPr marL="135000" indent="0" algn="just">
              <a:lnSpc>
                <a:spcPct val="120000"/>
              </a:lnSpc>
              <a:spcBef>
                <a:spcPts val="600"/>
              </a:spcBef>
              <a:buNone/>
            </a:pPr>
            <a:r>
              <a:rPr lang="en-US" altLang="ko-KR" sz="2300" dirty="0">
                <a:latin typeface="굴림" panose="020B0600000101010101" pitchFamily="50" charset="-127"/>
                <a:ea typeface="굴림" panose="020B0600000101010101" pitchFamily="50" charset="-127"/>
              </a:rPr>
              <a:t>-</a:t>
            </a:r>
            <a:r>
              <a:rPr lang="ko-KR" altLang="en-US" sz="2300" dirty="0">
                <a:latin typeface="굴림" panose="020B0600000101010101" pitchFamily="50" charset="-127"/>
                <a:ea typeface="굴림" panose="020B0600000101010101" pitchFamily="50" charset="-127"/>
              </a:rPr>
              <a:t> 인공지능기반 자동화가 알고리즘에 취약한 </a:t>
            </a:r>
            <a:r>
              <a:rPr lang="ko-KR" altLang="en-US" sz="2300" b="1" dirty="0">
                <a:solidFill>
                  <a:srgbClr val="0000FF"/>
                </a:solidFill>
                <a:latin typeface="굴림" panose="020B0600000101010101" pitchFamily="50" charset="-127"/>
                <a:ea typeface="굴림" panose="020B0600000101010101" pitchFamily="50" charset="-127"/>
              </a:rPr>
              <a:t>지식노동</a:t>
            </a:r>
            <a:r>
              <a:rPr lang="ko-KR" altLang="en-US" sz="2300" dirty="0">
                <a:latin typeface="굴림" panose="020B0600000101010101" pitchFamily="50" charset="-127"/>
                <a:ea typeface="굴림" panose="020B0600000101010101" pitchFamily="50" charset="-127"/>
              </a:rPr>
              <a:t>까지 대체</a:t>
            </a:r>
          </a:p>
          <a:p>
            <a:pPr marL="270000" indent="0" algn="just">
              <a:lnSpc>
                <a:spcPct val="120000"/>
              </a:lnSpc>
              <a:spcBef>
                <a:spcPts val="600"/>
              </a:spcBef>
              <a:buNone/>
            </a:pPr>
            <a:r>
              <a:rPr lang="en-US" altLang="ko-KR" sz="2300" dirty="0">
                <a:latin typeface="굴림" panose="020B0600000101010101" pitchFamily="50" charset="-127"/>
                <a:ea typeface="굴림" panose="020B0600000101010101" pitchFamily="50" charset="-127"/>
              </a:rPr>
              <a:t>The demand for highly skilled workers has increased while the demand for workers with less education and lower skills has decreased. The result is a job market with a </a:t>
            </a:r>
            <a:r>
              <a:rPr lang="en-US" altLang="ko-KR" sz="2300" i="1" u="sng" dirty="0">
                <a:latin typeface="굴림" panose="020B0600000101010101" pitchFamily="50" charset="-127"/>
                <a:ea typeface="굴림" panose="020B0600000101010101" pitchFamily="50" charset="-127"/>
              </a:rPr>
              <a:t>strong demand at the high and low ends</a:t>
            </a:r>
            <a:r>
              <a:rPr lang="en-US" altLang="ko-KR" sz="2300" dirty="0">
                <a:latin typeface="굴림" panose="020B0600000101010101" pitchFamily="50" charset="-127"/>
                <a:ea typeface="굴림" panose="020B0600000101010101" pitchFamily="50" charset="-127"/>
              </a:rPr>
              <a:t>, but </a:t>
            </a:r>
            <a:r>
              <a:rPr lang="en-US" altLang="ko-KR" sz="2300" i="1" u="sng" dirty="0">
                <a:latin typeface="굴림" panose="020B0600000101010101" pitchFamily="50" charset="-127"/>
                <a:ea typeface="굴림" panose="020B0600000101010101" pitchFamily="50" charset="-127"/>
              </a:rPr>
              <a:t>a hollowing out of the middle</a:t>
            </a:r>
            <a:r>
              <a:rPr lang="en-US" altLang="ko-KR" sz="2300" dirty="0">
                <a:latin typeface="굴림" panose="020B0600000101010101" pitchFamily="50" charset="-127"/>
                <a:ea typeface="굴림" panose="020B0600000101010101" pitchFamily="50" charset="-127"/>
              </a:rPr>
              <a:t>. (Klaus Schwab, 2016)</a:t>
            </a:r>
          </a:p>
        </p:txBody>
      </p:sp>
    </p:spTree>
    <p:extLst>
      <p:ext uri="{BB962C8B-B14F-4D97-AF65-F5344CB8AC3E}">
        <p14:creationId xmlns:p14="http://schemas.microsoft.com/office/powerpoint/2010/main" val="15912045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p:nvPr/>
        </p:nvPicPr>
        <p:blipFill rotWithShape="1">
          <a:blip r:embed="rId2"/>
          <a:srcRect l="4916" t="3220" r="4707" b="652"/>
          <a:stretch/>
        </p:blipFill>
        <p:spPr bwMode="auto">
          <a:xfrm>
            <a:off x="16514" y="1124744"/>
            <a:ext cx="9127486" cy="5472608"/>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2051720" y="260648"/>
            <a:ext cx="6984776" cy="707886"/>
          </a:xfrm>
          <a:prstGeom prst="rect">
            <a:avLst/>
          </a:prstGeom>
          <a:noFill/>
        </p:spPr>
        <p:txBody>
          <a:bodyPr wrap="square" rtlCol="0">
            <a:spAutoFit/>
          </a:bodyPr>
          <a:lstStyle/>
          <a:p>
            <a:pPr algn="ctr"/>
            <a:r>
              <a:rPr lang="en-US" altLang="ko-KR" sz="4000" b="1" dirty="0" err="1" smtClean="0">
                <a:solidFill>
                  <a:schemeClr val="bg1"/>
                </a:solidFill>
              </a:rPr>
              <a:t>AlphaGo</a:t>
            </a:r>
            <a:r>
              <a:rPr lang="en-US" altLang="ko-KR" sz="4000" b="1" dirty="0" smtClean="0">
                <a:solidFill>
                  <a:schemeClr val="bg1"/>
                </a:solidFill>
              </a:rPr>
              <a:t> Lee</a:t>
            </a:r>
            <a:endParaRPr lang="ko-KR" altLang="en-US" sz="4000" b="1" dirty="0">
              <a:solidFill>
                <a:schemeClr val="bg1"/>
              </a:solidFill>
            </a:endParaRPr>
          </a:p>
        </p:txBody>
      </p:sp>
    </p:spTree>
    <p:extLst>
      <p:ext uri="{BB962C8B-B14F-4D97-AF65-F5344CB8AC3E}">
        <p14:creationId xmlns:p14="http://schemas.microsoft.com/office/powerpoint/2010/main" val="11824077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763688" y="279778"/>
            <a:ext cx="7348060" cy="628942"/>
          </a:xfrm>
        </p:spPr>
        <p:txBody>
          <a:bodyPr>
            <a:noAutofit/>
          </a:bodyPr>
          <a:lstStyle/>
          <a:p>
            <a:pPr algn="ctr"/>
            <a:r>
              <a:rPr lang="ko-KR" altLang="en-US" sz="3600" b="1" dirty="0">
                <a:solidFill>
                  <a:schemeClr val="bg1"/>
                </a:solidFill>
                <a:latin typeface="굴림" panose="020B0600000101010101" pitchFamily="50" charset="-127"/>
                <a:ea typeface="굴림" panose="020B0600000101010101" pitchFamily="50" charset="-127"/>
              </a:rPr>
              <a:t>노동생산성과 민간고용</a:t>
            </a:r>
          </a:p>
        </p:txBody>
      </p:sp>
      <p:sp>
        <p:nvSpPr>
          <p:cNvPr id="3" name="내용 개체 틀 2"/>
          <p:cNvSpPr>
            <a:spLocks noGrp="1"/>
          </p:cNvSpPr>
          <p:nvPr>
            <p:ph idx="1"/>
          </p:nvPr>
        </p:nvSpPr>
        <p:spPr>
          <a:xfrm>
            <a:off x="683568" y="1413649"/>
            <a:ext cx="8286750" cy="514350"/>
          </a:xfrm>
        </p:spPr>
        <p:txBody>
          <a:bodyPr>
            <a:normAutofit fontScale="70000" lnSpcReduction="20000"/>
          </a:bodyPr>
          <a:lstStyle/>
          <a:p>
            <a:pPr>
              <a:spcBef>
                <a:spcPts val="900"/>
              </a:spcBef>
            </a:pPr>
            <a:r>
              <a:rPr lang="en-US" altLang="ko-KR" dirty="0" smtClean="0">
                <a:latin typeface="굴림" panose="020B0600000101010101" pitchFamily="50" charset="-127"/>
                <a:ea typeface="굴림" panose="020B0600000101010101" pitchFamily="50" charset="-127"/>
              </a:rPr>
              <a:t> 1997</a:t>
            </a:r>
            <a:r>
              <a:rPr lang="ko-KR" altLang="en-US" dirty="0" smtClean="0">
                <a:latin typeface="굴림" panose="020B0600000101010101" pitchFamily="50" charset="-127"/>
                <a:ea typeface="굴림" panose="020B0600000101010101" pitchFamily="50" charset="-127"/>
              </a:rPr>
              <a:t>년부터 생산성과 고용이 서로 분리되는 양상이 전개됨</a:t>
            </a:r>
            <a:endParaRPr lang="en-US" altLang="ko-KR" dirty="0" smtClean="0">
              <a:latin typeface="굴림" panose="020B0600000101010101" pitchFamily="50" charset="-127"/>
              <a:ea typeface="굴림" panose="020B0600000101010101" pitchFamily="50" charset="-127"/>
            </a:endParaRPr>
          </a:p>
        </p:txBody>
      </p:sp>
      <p:grpSp>
        <p:nvGrpSpPr>
          <p:cNvPr id="6" name="그룹 5"/>
          <p:cNvGrpSpPr/>
          <p:nvPr/>
        </p:nvGrpSpPr>
        <p:grpSpPr>
          <a:xfrm>
            <a:off x="467544" y="2132856"/>
            <a:ext cx="7992887" cy="4176464"/>
            <a:chOff x="2057399" y="2362200"/>
            <a:chExt cx="7696201" cy="4191000"/>
          </a:xfrm>
        </p:grpSpPr>
        <p:pic>
          <p:nvPicPr>
            <p:cNvPr id="4" name="그림 3"/>
            <p:cNvPicPr/>
            <p:nvPr/>
          </p:nvPicPr>
          <p:blipFill rotWithShape="1">
            <a:blip r:embed="rId2"/>
            <a:srcRect l="33607" t="40127" r="31874" b="23692"/>
            <a:stretch/>
          </p:blipFill>
          <p:spPr bwMode="auto">
            <a:xfrm>
              <a:off x="2057399" y="2362200"/>
              <a:ext cx="7696201" cy="4191000"/>
            </a:xfrm>
            <a:prstGeom prst="rect">
              <a:avLst/>
            </a:prstGeom>
            <a:ln>
              <a:noFill/>
            </a:ln>
            <a:extLst>
              <a:ext uri="{53640926-AAD7-44D8-BBD7-CCE9431645EC}">
                <a14:shadowObscured xmlns:a14="http://schemas.microsoft.com/office/drawing/2010/main"/>
              </a:ext>
            </a:extLst>
          </p:spPr>
        </p:pic>
        <p:sp>
          <p:nvSpPr>
            <p:cNvPr id="5" name="직사각형 4"/>
            <p:cNvSpPr/>
            <p:nvPr/>
          </p:nvSpPr>
          <p:spPr>
            <a:xfrm>
              <a:off x="6934200" y="2514600"/>
              <a:ext cx="2743200" cy="1828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7" name="TextBox 6"/>
          <p:cNvSpPr txBox="1"/>
          <p:nvPr/>
        </p:nvSpPr>
        <p:spPr>
          <a:xfrm>
            <a:off x="2483768" y="6221967"/>
            <a:ext cx="6270103" cy="307777"/>
          </a:xfrm>
          <a:prstGeom prst="rect">
            <a:avLst/>
          </a:prstGeom>
          <a:noFill/>
        </p:spPr>
        <p:txBody>
          <a:bodyPr wrap="square" rtlCol="0">
            <a:spAutoFit/>
          </a:bodyPr>
          <a:lstStyle/>
          <a:p>
            <a:r>
              <a:rPr lang="en-US" altLang="ko-KR" sz="1400" dirty="0"/>
              <a:t>Erik </a:t>
            </a:r>
            <a:r>
              <a:rPr lang="en-US" altLang="ko-KR" sz="1400" dirty="0" err="1"/>
              <a:t>Brynjolfsson</a:t>
            </a:r>
            <a:r>
              <a:rPr lang="ko-KR" altLang="en-US" sz="1400" dirty="0"/>
              <a:t> </a:t>
            </a:r>
            <a:r>
              <a:rPr lang="en-US" altLang="ko-KR" sz="1400" dirty="0"/>
              <a:t>&amp; Andrew McAfee</a:t>
            </a:r>
            <a:r>
              <a:rPr lang="ko-KR" altLang="en-US" sz="1400" dirty="0"/>
              <a:t> </a:t>
            </a:r>
            <a:r>
              <a:rPr lang="en-US" altLang="ko-KR" sz="1400" dirty="0"/>
              <a:t>(2014). </a:t>
            </a:r>
            <a:r>
              <a:rPr lang="en-US" altLang="ko-KR" sz="1400" b="1" i="1" dirty="0"/>
              <a:t>The Second Machine Age</a:t>
            </a:r>
            <a:r>
              <a:rPr lang="en-US" altLang="ko-KR" sz="1400" dirty="0"/>
              <a:t>. </a:t>
            </a:r>
            <a:endParaRPr lang="ko-KR" altLang="en-US" sz="1400" dirty="0"/>
          </a:p>
        </p:txBody>
      </p:sp>
    </p:spTree>
    <p:extLst>
      <p:ext uri="{BB962C8B-B14F-4D97-AF65-F5344CB8AC3E}">
        <p14:creationId xmlns:p14="http://schemas.microsoft.com/office/powerpoint/2010/main" val="34657366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763688" y="240562"/>
            <a:ext cx="7380312" cy="740166"/>
          </a:xfrm>
        </p:spPr>
        <p:txBody>
          <a:bodyPr>
            <a:normAutofit/>
          </a:bodyPr>
          <a:lstStyle/>
          <a:p>
            <a:pPr algn="ctr"/>
            <a:r>
              <a:rPr lang="ko-KR" altLang="en-US" sz="3600" b="1" dirty="0">
                <a:solidFill>
                  <a:schemeClr val="bg1"/>
                </a:solidFill>
                <a:latin typeface="굴림" panose="020B0600000101010101" pitchFamily="50" charset="-127"/>
                <a:ea typeface="굴림" panose="020B0600000101010101" pitchFamily="50" charset="-127"/>
              </a:rPr>
              <a:t>노동생산성과 고용 </a:t>
            </a:r>
            <a:r>
              <a:rPr lang="en-US" altLang="ko-KR" sz="3600" b="1" dirty="0">
                <a:solidFill>
                  <a:schemeClr val="bg1"/>
                </a:solidFill>
                <a:latin typeface="굴림" panose="020B0600000101010101" pitchFamily="50" charset="-127"/>
                <a:ea typeface="굴림" panose="020B0600000101010101" pitchFamily="50" charset="-127"/>
              </a:rPr>
              <a:t>(</a:t>
            </a:r>
            <a:r>
              <a:rPr lang="ko-KR" altLang="en-US" sz="3600" b="1" dirty="0">
                <a:solidFill>
                  <a:schemeClr val="bg1"/>
                </a:solidFill>
                <a:latin typeface="굴림" panose="020B0600000101010101" pitchFamily="50" charset="-127"/>
                <a:ea typeface="굴림" panose="020B0600000101010101" pitchFamily="50" charset="-127"/>
              </a:rPr>
              <a:t>한국</a:t>
            </a:r>
            <a:r>
              <a:rPr lang="en-US" altLang="ko-KR" sz="3600" b="1" dirty="0">
                <a:solidFill>
                  <a:schemeClr val="bg1"/>
                </a:solidFill>
                <a:latin typeface="굴림" panose="020B0600000101010101" pitchFamily="50" charset="-127"/>
                <a:ea typeface="굴림" panose="020B0600000101010101" pitchFamily="50" charset="-127"/>
              </a:rPr>
              <a:t>)</a:t>
            </a:r>
            <a:endParaRPr lang="ko-KR" altLang="en-US" sz="3600" dirty="0">
              <a:solidFill>
                <a:schemeClr val="bg1"/>
              </a:solidFill>
            </a:endParaRPr>
          </a:p>
        </p:txBody>
      </p:sp>
      <p:sp>
        <p:nvSpPr>
          <p:cNvPr id="3" name="TextBox 2"/>
          <p:cNvSpPr txBox="1"/>
          <p:nvPr/>
        </p:nvSpPr>
        <p:spPr>
          <a:xfrm>
            <a:off x="5292080" y="6453336"/>
            <a:ext cx="3600450" cy="253916"/>
          </a:xfrm>
          <a:prstGeom prst="rect">
            <a:avLst/>
          </a:prstGeom>
          <a:noFill/>
        </p:spPr>
        <p:txBody>
          <a:bodyPr wrap="square" rtlCol="0">
            <a:spAutoFit/>
          </a:bodyPr>
          <a:lstStyle/>
          <a:p>
            <a:r>
              <a:rPr lang="en-US" altLang="ko-KR" sz="1050" dirty="0"/>
              <a:t>(Source: OECD, </a:t>
            </a:r>
            <a:r>
              <a:rPr lang="ko-KR" altLang="en-US" sz="1050" dirty="0"/>
              <a:t>통계청 </a:t>
            </a:r>
            <a:r>
              <a:rPr lang="en-US" altLang="ko-KR" sz="1050" dirty="0"/>
              <a:t>&lt;</a:t>
            </a:r>
            <a:r>
              <a:rPr lang="ko-KR" altLang="en-US" sz="1050" dirty="0"/>
              <a:t>경제활동인구조사</a:t>
            </a:r>
            <a:r>
              <a:rPr lang="en-US" altLang="ko-KR" sz="1050" dirty="0"/>
              <a:t>&gt;)</a:t>
            </a:r>
            <a:endParaRPr lang="ko-KR" altLang="en-US" sz="1050" dirty="0"/>
          </a:p>
        </p:txBody>
      </p:sp>
      <p:graphicFrame>
        <p:nvGraphicFramePr>
          <p:cNvPr id="6" name="차트 5"/>
          <p:cNvGraphicFramePr>
            <a:graphicFrameLocks/>
          </p:cNvGraphicFramePr>
          <p:nvPr>
            <p:extLst/>
          </p:nvPr>
        </p:nvGraphicFramePr>
        <p:xfrm>
          <a:off x="107504" y="1268760"/>
          <a:ext cx="8785026"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44603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p:nvPr/>
        </p:nvPicPr>
        <p:blipFill rotWithShape="1">
          <a:blip r:embed="rId2"/>
          <a:srcRect l="19057" t="17530" r="19676" b="8214"/>
          <a:stretch/>
        </p:blipFill>
        <p:spPr bwMode="auto">
          <a:xfrm>
            <a:off x="971600" y="1340768"/>
            <a:ext cx="7488832" cy="4608512"/>
          </a:xfrm>
          <a:prstGeom prst="rect">
            <a:avLst/>
          </a:prstGeom>
          <a:ln>
            <a:noFill/>
          </a:ln>
          <a:extLst>
            <a:ext uri="{53640926-AAD7-44D8-BBD7-CCE9431645EC}">
              <a14:shadowObscured xmlns:a14="http://schemas.microsoft.com/office/drawing/2010/main"/>
            </a:ext>
          </a:extLst>
        </p:spPr>
      </p:pic>
      <p:sp>
        <p:nvSpPr>
          <p:cNvPr id="5" name="제목 1"/>
          <p:cNvSpPr>
            <a:spLocks noGrp="1"/>
          </p:cNvSpPr>
          <p:nvPr>
            <p:ph type="title"/>
          </p:nvPr>
        </p:nvSpPr>
        <p:spPr>
          <a:xfrm>
            <a:off x="1691680" y="260648"/>
            <a:ext cx="7452320" cy="754856"/>
          </a:xfrm>
        </p:spPr>
        <p:txBody>
          <a:bodyPr>
            <a:normAutofit/>
          </a:bodyPr>
          <a:lstStyle/>
          <a:p>
            <a:pPr algn="ctr"/>
            <a:r>
              <a:rPr lang="ko-KR" altLang="en-US" sz="3600" b="1" dirty="0">
                <a:solidFill>
                  <a:schemeClr val="bg1"/>
                </a:solidFill>
                <a:latin typeface="굴림" panose="020B0600000101010101" pitchFamily="50" charset="-127"/>
                <a:ea typeface="굴림" panose="020B0600000101010101" pitchFamily="50" charset="-127"/>
              </a:rPr>
              <a:t>제조업</a:t>
            </a:r>
            <a:r>
              <a:rPr lang="en-US" altLang="ko-KR" sz="3600" b="1" dirty="0">
                <a:solidFill>
                  <a:schemeClr val="bg1"/>
                </a:solidFill>
                <a:latin typeface="굴림" panose="020B0600000101010101" pitchFamily="50" charset="-127"/>
                <a:ea typeface="굴림" panose="020B0600000101010101" pitchFamily="50" charset="-127"/>
              </a:rPr>
              <a:t> </a:t>
            </a:r>
            <a:r>
              <a:rPr lang="ko-KR" altLang="en-US" sz="3600" b="1" dirty="0">
                <a:solidFill>
                  <a:schemeClr val="bg1"/>
                </a:solidFill>
                <a:latin typeface="굴림" panose="020B0600000101010101" pitchFamily="50" charset="-127"/>
                <a:ea typeface="굴림" panose="020B0600000101010101" pitchFamily="50" charset="-127"/>
              </a:rPr>
              <a:t>생산과 고용 </a:t>
            </a:r>
            <a:r>
              <a:rPr lang="ko-KR" altLang="en-US" sz="3600" b="1" dirty="0" err="1">
                <a:solidFill>
                  <a:schemeClr val="bg1"/>
                </a:solidFill>
                <a:latin typeface="굴림" panose="020B0600000101010101" pitchFamily="50" charset="-127"/>
                <a:ea typeface="굴림" panose="020B0600000101010101" pitchFamily="50" charset="-127"/>
              </a:rPr>
              <a:t>변화추세</a:t>
            </a:r>
            <a:endParaRPr lang="ko-KR" altLang="en-US" sz="3600" b="1" dirty="0">
              <a:solidFill>
                <a:schemeClr val="bg1"/>
              </a:solidFill>
              <a:latin typeface="굴림" panose="020B0600000101010101" pitchFamily="50" charset="-127"/>
              <a:ea typeface="굴림" panose="020B0600000101010101" pitchFamily="50" charset="-127"/>
            </a:endParaRPr>
          </a:p>
        </p:txBody>
      </p:sp>
      <p:sp>
        <p:nvSpPr>
          <p:cNvPr id="6" name="직사각형 5"/>
          <p:cNvSpPr/>
          <p:nvPr/>
        </p:nvSpPr>
        <p:spPr>
          <a:xfrm>
            <a:off x="2123728" y="6037957"/>
            <a:ext cx="6130204" cy="415498"/>
          </a:xfrm>
          <a:prstGeom prst="rect">
            <a:avLst/>
          </a:prstGeom>
        </p:spPr>
        <p:txBody>
          <a:bodyPr wrap="none">
            <a:spAutoFit/>
          </a:bodyPr>
          <a:lstStyle/>
          <a:p>
            <a:r>
              <a:rPr lang="en-US" altLang="ko-KR" sz="1050" dirty="0"/>
              <a:t>Source: Quincy Larson (2017). “Those jobs are gone forever. Let’s gear up for what’s next.” </a:t>
            </a:r>
            <a:r>
              <a:rPr lang="ko-KR" altLang="en-US" sz="1050" dirty="0"/>
              <a:t> </a:t>
            </a:r>
            <a:endParaRPr lang="en-US" altLang="ko-KR" sz="1050" dirty="0"/>
          </a:p>
          <a:p>
            <a:pPr algn="l"/>
            <a:r>
              <a:rPr lang="en-US" altLang="ko-KR" sz="1050" dirty="0"/>
              <a:t>Original source: Bureau of Economic Analysis, Bureau of Labor Statistics</a:t>
            </a:r>
          </a:p>
        </p:txBody>
      </p:sp>
    </p:spTree>
    <p:extLst>
      <p:ext uri="{BB962C8B-B14F-4D97-AF65-F5344CB8AC3E}">
        <p14:creationId xmlns:p14="http://schemas.microsoft.com/office/powerpoint/2010/main" val="70991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35696" y="260648"/>
            <a:ext cx="7308304" cy="640556"/>
          </a:xfrm>
        </p:spPr>
        <p:txBody>
          <a:bodyPr>
            <a:normAutofit/>
          </a:bodyPr>
          <a:lstStyle/>
          <a:p>
            <a:pPr algn="ctr"/>
            <a:r>
              <a:rPr lang="ko-KR" altLang="en-US" sz="3600" b="1" dirty="0">
                <a:solidFill>
                  <a:schemeClr val="bg1"/>
                </a:solidFill>
                <a:latin typeface="굴림" panose="020B0600000101010101" pitchFamily="50" charset="-127"/>
                <a:ea typeface="굴림" panose="020B0600000101010101" pitchFamily="50" charset="-127"/>
              </a:rPr>
              <a:t>제조업</a:t>
            </a:r>
            <a:r>
              <a:rPr lang="en-US" altLang="ko-KR" sz="3600" b="1" dirty="0">
                <a:solidFill>
                  <a:schemeClr val="bg1"/>
                </a:solidFill>
                <a:latin typeface="굴림" panose="020B0600000101010101" pitchFamily="50" charset="-127"/>
                <a:ea typeface="굴림" panose="020B0600000101010101" pitchFamily="50" charset="-127"/>
              </a:rPr>
              <a:t> </a:t>
            </a:r>
            <a:r>
              <a:rPr lang="ko-KR" altLang="en-US" sz="3600" b="1" dirty="0">
                <a:solidFill>
                  <a:schemeClr val="bg1"/>
                </a:solidFill>
                <a:latin typeface="굴림" panose="020B0600000101010101" pitchFamily="50" charset="-127"/>
                <a:ea typeface="굴림" panose="020B0600000101010101" pitchFamily="50" charset="-127"/>
              </a:rPr>
              <a:t>생산과 고용 변화추세 </a:t>
            </a:r>
            <a:r>
              <a:rPr lang="en-US" altLang="ko-KR" sz="2400" b="1" dirty="0">
                <a:solidFill>
                  <a:schemeClr val="bg1"/>
                </a:solidFill>
                <a:latin typeface="굴림" panose="020B0600000101010101" pitchFamily="50" charset="-127"/>
                <a:ea typeface="굴림" panose="020B0600000101010101" pitchFamily="50" charset="-127"/>
              </a:rPr>
              <a:t>(</a:t>
            </a:r>
            <a:r>
              <a:rPr lang="ko-KR" altLang="en-US" sz="2400" b="1" dirty="0">
                <a:solidFill>
                  <a:schemeClr val="bg1"/>
                </a:solidFill>
                <a:latin typeface="굴림" panose="020B0600000101010101" pitchFamily="50" charset="-127"/>
                <a:ea typeface="굴림" panose="020B0600000101010101" pitchFamily="50" charset="-127"/>
              </a:rPr>
              <a:t>한국</a:t>
            </a:r>
            <a:r>
              <a:rPr lang="en-US" altLang="ko-KR" sz="2400" b="1" dirty="0">
                <a:solidFill>
                  <a:schemeClr val="bg1"/>
                </a:solidFill>
                <a:latin typeface="굴림" panose="020B0600000101010101" pitchFamily="50" charset="-127"/>
                <a:ea typeface="굴림" panose="020B0600000101010101" pitchFamily="50" charset="-127"/>
              </a:rPr>
              <a:t>)</a:t>
            </a:r>
            <a:endParaRPr lang="ko-KR" altLang="en-US" sz="2400" dirty="0">
              <a:solidFill>
                <a:schemeClr val="bg1"/>
              </a:solidFill>
            </a:endParaRPr>
          </a:p>
        </p:txBody>
      </p:sp>
      <p:sp>
        <p:nvSpPr>
          <p:cNvPr id="9" name="TextBox 8"/>
          <p:cNvSpPr txBox="1"/>
          <p:nvPr/>
        </p:nvSpPr>
        <p:spPr>
          <a:xfrm>
            <a:off x="5292080" y="6405902"/>
            <a:ext cx="3006080" cy="276999"/>
          </a:xfrm>
          <a:prstGeom prst="rect">
            <a:avLst/>
          </a:prstGeom>
          <a:noFill/>
        </p:spPr>
        <p:txBody>
          <a:bodyPr wrap="square" rtlCol="0">
            <a:spAutoFit/>
          </a:bodyPr>
          <a:lstStyle/>
          <a:p>
            <a:r>
              <a:rPr lang="en-US" altLang="ko-KR" sz="1200" dirty="0"/>
              <a:t>(Source: OECD, </a:t>
            </a:r>
            <a:r>
              <a:rPr lang="ko-KR" altLang="en-US" sz="1200" dirty="0"/>
              <a:t>통계청</a:t>
            </a:r>
            <a:r>
              <a:rPr lang="en-US" altLang="ko-KR" sz="1200" dirty="0"/>
              <a:t>, </a:t>
            </a:r>
            <a:r>
              <a:rPr lang="ko-KR" altLang="en-US" sz="1200" dirty="0"/>
              <a:t>한국은행</a:t>
            </a:r>
            <a:r>
              <a:rPr lang="en-US" altLang="ko-KR" sz="1200" dirty="0"/>
              <a:t>)</a:t>
            </a:r>
            <a:endParaRPr lang="ko-KR" altLang="en-US" sz="1200" dirty="0"/>
          </a:p>
        </p:txBody>
      </p:sp>
      <p:graphicFrame>
        <p:nvGraphicFramePr>
          <p:cNvPr id="10" name="차트 9"/>
          <p:cNvGraphicFramePr>
            <a:graphicFrameLocks/>
          </p:cNvGraphicFramePr>
          <p:nvPr>
            <p:extLst/>
          </p:nvPr>
        </p:nvGraphicFramePr>
        <p:xfrm>
          <a:off x="303610" y="1124744"/>
          <a:ext cx="8444854" cy="5184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60929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rmMk1Myrxc"/>
          <p:cNvPicPr>
            <a:picLocks noRot="1" noChangeAspect="1"/>
          </p:cNvPicPr>
          <p:nvPr>
            <a:videoFile r:link="rId1"/>
          </p:nvPr>
        </p:nvPicPr>
        <p:blipFill>
          <a:blip r:embed="rId3"/>
          <a:stretch>
            <a:fillRect/>
          </a:stretch>
        </p:blipFill>
        <p:spPr>
          <a:xfrm>
            <a:off x="251520" y="1268760"/>
            <a:ext cx="8640960" cy="5184576"/>
          </a:xfrm>
          <a:prstGeom prst="rect">
            <a:avLst/>
          </a:prstGeom>
        </p:spPr>
      </p:pic>
      <p:sp>
        <p:nvSpPr>
          <p:cNvPr id="6" name="제목 1"/>
          <p:cNvSpPr txBox="1">
            <a:spLocks/>
          </p:cNvSpPr>
          <p:nvPr/>
        </p:nvSpPr>
        <p:spPr>
          <a:xfrm>
            <a:off x="1835696" y="260648"/>
            <a:ext cx="7238628" cy="720080"/>
          </a:xfrm>
          <a:prstGeom prst="rect">
            <a:avLst/>
          </a:prstGeom>
        </p:spPr>
        <p:txBody>
          <a:bodyPr>
            <a:normAutofit/>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ko-KR" altLang="en-US" sz="3600" b="1" kern="0" dirty="0" smtClean="0">
                <a:solidFill>
                  <a:schemeClr val="bg1"/>
                </a:solidFill>
                <a:latin typeface="굴림" panose="020B0600000101010101" pitchFamily="50" charset="-127"/>
                <a:ea typeface="굴림" panose="020B0600000101010101" pitchFamily="50" charset="-127"/>
              </a:rPr>
              <a:t>무인</a:t>
            </a:r>
            <a:r>
              <a:rPr lang="en-US" altLang="ko-KR" sz="3600" b="1" kern="0" dirty="0" smtClean="0">
                <a:solidFill>
                  <a:schemeClr val="bg1"/>
                </a:solidFill>
                <a:latin typeface="굴림" panose="020B0600000101010101" pitchFamily="50" charset="-127"/>
                <a:ea typeface="굴림" panose="020B0600000101010101" pitchFamily="50" charset="-127"/>
              </a:rPr>
              <a:t> </a:t>
            </a:r>
            <a:r>
              <a:rPr lang="ko-KR" altLang="en-US" sz="3600" b="1" kern="0" dirty="0" smtClean="0">
                <a:solidFill>
                  <a:schemeClr val="bg1"/>
                </a:solidFill>
                <a:latin typeface="굴림" panose="020B0600000101010101" pitchFamily="50" charset="-127"/>
                <a:ea typeface="굴림" panose="020B0600000101010101" pitchFamily="50" charset="-127"/>
              </a:rPr>
              <a:t>편의점</a:t>
            </a:r>
            <a:endParaRPr lang="ko-KR" altLang="en-US" sz="3600" b="1" kern="0" dirty="0">
              <a:solidFill>
                <a:schemeClr val="bg1"/>
              </a:solidFill>
              <a:latin typeface="굴림" panose="020B0600000101010101" pitchFamily="50" charset="-127"/>
              <a:ea typeface="굴림" panose="020B0600000101010101" pitchFamily="50" charset="-127"/>
            </a:endParaRPr>
          </a:p>
        </p:txBody>
      </p:sp>
      <p:sp>
        <p:nvSpPr>
          <p:cNvPr id="4" name="직사각형 3"/>
          <p:cNvSpPr/>
          <p:nvPr/>
        </p:nvSpPr>
        <p:spPr>
          <a:xfrm>
            <a:off x="3121912" y="6550223"/>
            <a:ext cx="6022088" cy="307777"/>
          </a:xfrm>
          <a:prstGeom prst="rect">
            <a:avLst/>
          </a:prstGeom>
        </p:spPr>
        <p:txBody>
          <a:bodyPr wrap="none">
            <a:spAutoFit/>
          </a:bodyPr>
          <a:lstStyle/>
          <a:p>
            <a:r>
              <a:rPr lang="en-US" altLang="ko-KR" sz="1400" dirty="0">
                <a:hlinkClick r:id="rId4"/>
              </a:rPr>
              <a:t>https://www.youtube.com/watch?v=NrmMk1Myrxc&amp;sns=em</a:t>
            </a:r>
            <a:endParaRPr lang="ko-KR" altLang="en-US" sz="1400" dirty="0"/>
          </a:p>
        </p:txBody>
      </p:sp>
    </p:spTree>
    <p:extLst>
      <p:ext uri="{BB962C8B-B14F-4D97-AF65-F5344CB8AC3E}">
        <p14:creationId xmlns:p14="http://schemas.microsoft.com/office/powerpoint/2010/main" val="38258382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2" cstate="print"/>
          <a:srcRect l="138" t="14797" r="60" b="4545"/>
          <a:stretch/>
        </p:blipFill>
        <p:spPr>
          <a:xfrm>
            <a:off x="0" y="1196752"/>
            <a:ext cx="9144000" cy="5328592"/>
          </a:xfrm>
          <a:prstGeom prst="rect">
            <a:avLst/>
          </a:prstGeom>
          <a:ln w="3175">
            <a:solidFill>
              <a:schemeClr val="tx1"/>
            </a:solidFill>
          </a:ln>
        </p:spPr>
      </p:pic>
      <p:sp>
        <p:nvSpPr>
          <p:cNvPr id="9" name="제목 1"/>
          <p:cNvSpPr txBox="1">
            <a:spLocks/>
          </p:cNvSpPr>
          <p:nvPr/>
        </p:nvSpPr>
        <p:spPr>
          <a:xfrm>
            <a:off x="1835696" y="260648"/>
            <a:ext cx="7238628" cy="720080"/>
          </a:xfrm>
          <a:prstGeom prst="rect">
            <a:avLst/>
          </a:prstGeom>
        </p:spPr>
        <p:txBody>
          <a:bodyPr>
            <a:normAutofit/>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en-US" altLang="ko-KR" sz="3600" b="1" kern="0" dirty="0">
                <a:solidFill>
                  <a:schemeClr val="bg1"/>
                </a:solidFill>
                <a:latin typeface="굴림" panose="020B0600000101010101" pitchFamily="50" charset="-127"/>
                <a:ea typeface="굴림" panose="020B0600000101010101" pitchFamily="50" charset="-127"/>
              </a:rPr>
              <a:t>Human </a:t>
            </a:r>
            <a:r>
              <a:rPr lang="en-US" altLang="ko-KR" sz="3600" b="1" kern="0" dirty="0" smtClean="0">
                <a:solidFill>
                  <a:schemeClr val="bg1"/>
                </a:solidFill>
                <a:latin typeface="굴림" panose="020B0600000101010101" pitchFamily="50" charset="-127"/>
                <a:ea typeface="굴림" panose="020B0600000101010101" pitchFamily="50" charset="-127"/>
              </a:rPr>
              <a:t>Cloud: Crowdsourcing</a:t>
            </a:r>
            <a:endParaRPr lang="ko-KR" altLang="en-US" sz="3600" b="1" kern="0" dirty="0">
              <a:solidFill>
                <a:schemeClr val="bg1"/>
              </a:solidFill>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3826328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1619672" y="260648"/>
            <a:ext cx="7524328" cy="720080"/>
          </a:xfrm>
          <a:prstGeom prst="rect">
            <a:avLst/>
          </a:prstGeom>
        </p:spPr>
        <p:txBody>
          <a:bodyPr>
            <a:normAutofit/>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en-US" altLang="ko-KR" sz="3600" b="1" kern="0" dirty="0">
                <a:solidFill>
                  <a:schemeClr val="bg1"/>
                </a:solidFill>
                <a:latin typeface="굴림" panose="020B0600000101010101" pitchFamily="50" charset="-127"/>
                <a:ea typeface="굴림" panose="020B0600000101010101" pitchFamily="50" charset="-127"/>
              </a:rPr>
              <a:t>Human Cloud: Crowdsourcing</a:t>
            </a:r>
            <a:endParaRPr lang="ko-KR" altLang="en-US" sz="3600" b="1" kern="0" dirty="0">
              <a:solidFill>
                <a:schemeClr val="bg1"/>
              </a:solidFill>
              <a:latin typeface="굴림" panose="020B0600000101010101" pitchFamily="50" charset="-127"/>
              <a:ea typeface="굴림" panose="020B0600000101010101" pitchFamily="50" charset="-127"/>
            </a:endParaRPr>
          </a:p>
        </p:txBody>
      </p:sp>
      <p:sp>
        <p:nvSpPr>
          <p:cNvPr id="7" name="직사각형 4"/>
          <p:cNvSpPr txBox="1"/>
          <p:nvPr/>
        </p:nvSpPr>
        <p:spPr>
          <a:xfrm>
            <a:off x="3275856" y="908098"/>
            <a:ext cx="4114800" cy="432670"/>
          </a:xfrm>
          <a:prstGeom prst="rect">
            <a:avLst/>
          </a:prstGeom>
          <a:ln w="3175">
            <a:noFill/>
          </a:ln>
        </p:spPr>
        <p:txBody>
          <a:bodyPr wrap="square">
            <a:spAutoFit/>
          </a:bodyPr>
          <a:lstStyle/>
          <a:p>
            <a:pPr algn="ctr"/>
            <a:r>
              <a:rPr lang="en-US" altLang="ko-KR" sz="1800" dirty="0">
                <a:solidFill>
                  <a:srgbClr val="0000FF"/>
                </a:solidFill>
              </a:rPr>
              <a:t>“We’re making data science a sport.”</a:t>
            </a:r>
            <a:endParaRPr lang="ko-KR" altLang="en-US" sz="1800" dirty="0">
              <a:solidFill>
                <a:srgbClr val="0000FF"/>
              </a:solidFill>
            </a:endParaRPr>
          </a:p>
        </p:txBody>
      </p:sp>
      <p:pic>
        <p:nvPicPr>
          <p:cNvPr id="8" name="그림 7"/>
          <p:cNvPicPr>
            <a:picLocks noChangeAspect="1"/>
          </p:cNvPicPr>
          <p:nvPr/>
        </p:nvPicPr>
        <p:blipFill rotWithShape="1">
          <a:blip r:embed="rId3"/>
          <a:srcRect l="11807" t="14301" r="12988" b="-1799"/>
          <a:stretch/>
        </p:blipFill>
        <p:spPr>
          <a:xfrm>
            <a:off x="0" y="1268760"/>
            <a:ext cx="9144000" cy="5760640"/>
          </a:xfrm>
          <a:prstGeom prst="rect">
            <a:avLst/>
          </a:prstGeom>
        </p:spPr>
      </p:pic>
    </p:spTree>
    <p:extLst>
      <p:ext uri="{BB962C8B-B14F-4D97-AF65-F5344CB8AC3E}">
        <p14:creationId xmlns:p14="http://schemas.microsoft.com/office/powerpoint/2010/main" val="1151640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619672" y="296069"/>
            <a:ext cx="7421488" cy="649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ko-KR" altLang="en-US" sz="3600" b="1" dirty="0" smtClean="0">
                <a:solidFill>
                  <a:schemeClr val="bg1"/>
                </a:solidFill>
              </a:rPr>
              <a:t>패러다임의 충돌 현상</a:t>
            </a:r>
          </a:p>
        </p:txBody>
      </p:sp>
      <p:grpSp>
        <p:nvGrpSpPr>
          <p:cNvPr id="7" name="그룹 6"/>
          <p:cNvGrpSpPr/>
          <p:nvPr/>
        </p:nvGrpSpPr>
        <p:grpSpPr>
          <a:xfrm>
            <a:off x="611560" y="1340768"/>
            <a:ext cx="7848872" cy="5184576"/>
            <a:chOff x="0" y="1556792"/>
            <a:chExt cx="9108504" cy="4968552"/>
          </a:xfrm>
        </p:grpSpPr>
        <p:pic>
          <p:nvPicPr>
            <p:cNvPr id="4" name="그림 3"/>
            <p:cNvPicPr>
              <a:picLocks noChangeAspect="1"/>
            </p:cNvPicPr>
            <p:nvPr/>
          </p:nvPicPr>
          <p:blipFill rotWithShape="1">
            <a:blip r:embed="rId3"/>
            <a:srcRect l="16532" t="37819" r="43854" b="17102"/>
            <a:stretch/>
          </p:blipFill>
          <p:spPr>
            <a:xfrm>
              <a:off x="0" y="1556792"/>
              <a:ext cx="9108504" cy="4968552"/>
            </a:xfrm>
            <a:prstGeom prst="rect">
              <a:avLst/>
            </a:prstGeom>
          </p:spPr>
        </p:pic>
        <p:sp>
          <p:nvSpPr>
            <p:cNvPr id="6" name="TextBox 5"/>
            <p:cNvSpPr txBox="1"/>
            <p:nvPr/>
          </p:nvSpPr>
          <p:spPr>
            <a:xfrm>
              <a:off x="2699792" y="2492896"/>
              <a:ext cx="851515" cy="292388"/>
            </a:xfrm>
            <a:prstGeom prst="rect">
              <a:avLst/>
            </a:prstGeom>
            <a:noFill/>
          </p:spPr>
          <p:txBody>
            <a:bodyPr wrap="none" rtlCol="0">
              <a:spAutoFit/>
            </a:bodyPr>
            <a:lstStyle/>
            <a:p>
              <a:r>
                <a:rPr lang="ko-KR" altLang="en-US" sz="1300" b="1" dirty="0" smtClean="0"/>
                <a:t>연합뉴스</a:t>
              </a:r>
              <a:endParaRPr lang="ko-KR" altLang="en-US" sz="1300" b="1" dirty="0"/>
            </a:p>
          </p:txBody>
        </p:sp>
      </p:grpSp>
    </p:spTree>
    <p:extLst>
      <p:ext uri="{BB962C8B-B14F-4D97-AF65-F5344CB8AC3E}">
        <p14:creationId xmlns:p14="http://schemas.microsoft.com/office/powerpoint/2010/main" val="25908245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1115616" y="2780928"/>
            <a:ext cx="7344816" cy="1397306"/>
          </a:xfrm>
          <a:prstGeom prst="rect">
            <a:avLst/>
          </a:prstGeom>
          <a:noFill/>
          <a:ln w="9525">
            <a:noFill/>
            <a:miter lim="800000"/>
            <a:headEnd/>
            <a:tailEnd/>
          </a:ln>
        </p:spPr>
        <p:txBody>
          <a:bodyPr wrap="square">
            <a:spAutoFit/>
          </a:bodyPr>
          <a:lstStyle/>
          <a:p>
            <a:pPr>
              <a:spcBef>
                <a:spcPct val="40000"/>
              </a:spcBef>
            </a:pPr>
            <a:r>
              <a:rPr lang="ko-KR" altLang="en-US" sz="4000" b="1" smtClean="0">
                <a:solidFill>
                  <a:srgbClr val="FF0000"/>
                </a:solidFill>
              </a:rPr>
              <a:t>교회의 대응과제</a:t>
            </a:r>
            <a:endParaRPr lang="en-US" altLang="ko-KR" sz="4000" dirty="0"/>
          </a:p>
          <a:p>
            <a:pPr>
              <a:spcBef>
                <a:spcPct val="40000"/>
              </a:spcBef>
            </a:pPr>
            <a:endParaRPr lang="en-US" altLang="ko-KR" sz="3200" b="1" dirty="0">
              <a:solidFill>
                <a:srgbClr val="FF0000"/>
              </a:solidFill>
            </a:endParaRPr>
          </a:p>
        </p:txBody>
      </p:sp>
      <p:sp>
        <p:nvSpPr>
          <p:cNvPr id="4" name="Rectangle 2"/>
          <p:cNvSpPr>
            <a:spLocks noGrp="1" noChangeArrowheads="1"/>
          </p:cNvSpPr>
          <p:nvPr>
            <p:ph type="ctrTitle"/>
          </p:nvPr>
        </p:nvSpPr>
        <p:spPr>
          <a:xfrm>
            <a:off x="0" y="980729"/>
            <a:ext cx="1475656" cy="288031"/>
          </a:xfrm>
        </p:spPr>
        <p:txBody>
          <a:bodyPr/>
          <a:lstStyle/>
          <a:p>
            <a:pPr eaLnBrk="1" hangingPunct="1">
              <a:spcBef>
                <a:spcPts val="1200"/>
              </a:spcBef>
            </a:pPr>
            <a:r>
              <a:rPr lang="ko-KR" altLang="en-US" sz="2000" b="1" dirty="0" smtClean="0">
                <a:solidFill>
                  <a:schemeClr val="bg1"/>
                </a:solidFill>
              </a:rPr>
              <a:t>강의 </a:t>
            </a:r>
            <a:r>
              <a:rPr lang="en-US" altLang="ko-KR" sz="2000" b="1" dirty="0">
                <a:solidFill>
                  <a:schemeClr val="bg1"/>
                </a:solidFill>
              </a:rPr>
              <a:t>4</a:t>
            </a:r>
            <a:endParaRPr lang="ko-KR" altLang="en-US" sz="2000" b="1" dirty="0" smtClean="0">
              <a:solidFill>
                <a:schemeClr val="bg1"/>
              </a:solidFill>
            </a:endParaRPr>
          </a:p>
        </p:txBody>
      </p:sp>
    </p:spTree>
    <p:extLst>
      <p:ext uri="{BB962C8B-B14F-4D97-AF65-F5344CB8AC3E}">
        <p14:creationId xmlns:p14="http://schemas.microsoft.com/office/powerpoint/2010/main" val="45395054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619672" y="260648"/>
            <a:ext cx="7526904" cy="697706"/>
          </a:xfrm>
        </p:spPr>
        <p:txBody>
          <a:bodyPr>
            <a:normAutofit/>
          </a:bodyPr>
          <a:lstStyle/>
          <a:p>
            <a:r>
              <a:rPr lang="ko-KR" altLang="en-US" sz="3600" b="1" dirty="0" smtClean="0">
                <a:solidFill>
                  <a:schemeClr val="bg1"/>
                </a:solidFill>
                <a:latin typeface="굴림" panose="020B0600000101010101" pitchFamily="50" charset="-127"/>
                <a:ea typeface="굴림" panose="020B0600000101010101" pitchFamily="50" charset="-127"/>
              </a:rPr>
              <a:t>인간과 인공지능 로봇의 공존</a:t>
            </a:r>
            <a:endParaRPr lang="ko-KR" altLang="en-US" sz="3600" b="1" dirty="0">
              <a:solidFill>
                <a:schemeClr val="bg1"/>
              </a:solidFill>
              <a:latin typeface="굴림" panose="020B0600000101010101" pitchFamily="50" charset="-127"/>
              <a:ea typeface="굴림" panose="020B0600000101010101" pitchFamily="50" charset="-127"/>
            </a:endParaRPr>
          </a:p>
        </p:txBody>
      </p:sp>
      <p:sp>
        <p:nvSpPr>
          <p:cNvPr id="3" name="내용 개체 틀 2"/>
          <p:cNvSpPr>
            <a:spLocks noGrp="1"/>
          </p:cNvSpPr>
          <p:nvPr>
            <p:ph idx="1"/>
          </p:nvPr>
        </p:nvSpPr>
        <p:spPr>
          <a:xfrm>
            <a:off x="683568" y="1268760"/>
            <a:ext cx="8048200" cy="648072"/>
          </a:xfrm>
        </p:spPr>
        <p:txBody>
          <a:bodyPr>
            <a:normAutofit/>
          </a:bodyPr>
          <a:lstStyle/>
          <a:p>
            <a:pPr>
              <a:lnSpc>
                <a:spcPct val="110000"/>
              </a:lnSpc>
              <a:spcBef>
                <a:spcPts val="1200"/>
              </a:spcBef>
            </a:pPr>
            <a:r>
              <a:rPr lang="ko-KR" altLang="en-US" sz="2400" dirty="0" smtClean="0">
                <a:latin typeface="굴림" panose="020B0600000101010101" pitchFamily="50" charset="-127"/>
                <a:ea typeface="굴림" panose="020B0600000101010101" pitchFamily="50" charset="-127"/>
              </a:rPr>
              <a:t>인공지능과 </a:t>
            </a:r>
            <a:r>
              <a:rPr lang="ko-KR" altLang="en-US" sz="2400" dirty="0">
                <a:latin typeface="굴림" panose="020B0600000101010101" pitchFamily="50" charset="-127"/>
                <a:ea typeface="굴림" panose="020B0600000101010101" pitchFamily="50" charset="-127"/>
              </a:rPr>
              <a:t>지능형 로봇의 등장에 따른 </a:t>
            </a:r>
            <a:r>
              <a:rPr lang="ko-KR" altLang="en-US" sz="2400" dirty="0" err="1" smtClean="0">
                <a:latin typeface="굴림" panose="020B0600000101010101" pitchFamily="50" charset="-127"/>
                <a:ea typeface="굴림" panose="020B0600000101010101" pitchFamily="50" charset="-127"/>
              </a:rPr>
              <a:t>윤리지침</a:t>
            </a:r>
            <a:r>
              <a:rPr lang="ko-KR" altLang="en-US" sz="2400" dirty="0" smtClean="0">
                <a:latin typeface="굴림" panose="020B0600000101010101" pitchFamily="50" charset="-127"/>
                <a:ea typeface="굴림" panose="020B0600000101010101" pitchFamily="50" charset="-127"/>
              </a:rPr>
              <a:t> 필요</a:t>
            </a:r>
            <a:endParaRPr lang="en-US" altLang="ko-KR" sz="2400" dirty="0">
              <a:latin typeface="굴림" panose="020B0600000101010101" pitchFamily="50" charset="-127"/>
              <a:ea typeface="굴림" panose="020B0600000101010101" pitchFamily="50" charset="-127"/>
            </a:endParaRPr>
          </a:p>
        </p:txBody>
      </p:sp>
      <p:pic>
        <p:nvPicPr>
          <p:cNvPr id="4" name="그림 3"/>
          <p:cNvPicPr>
            <a:picLocks noChangeAspect="1"/>
          </p:cNvPicPr>
          <p:nvPr/>
        </p:nvPicPr>
        <p:blipFill rotWithShape="1">
          <a:blip r:embed="rId3"/>
          <a:srcRect l="1" t="-1" r="-397" b="6203"/>
          <a:stretch/>
        </p:blipFill>
        <p:spPr>
          <a:xfrm>
            <a:off x="683568" y="1844824"/>
            <a:ext cx="8048200" cy="4680520"/>
          </a:xfrm>
          <a:prstGeom prst="rect">
            <a:avLst/>
          </a:prstGeom>
        </p:spPr>
      </p:pic>
      <p:sp>
        <p:nvSpPr>
          <p:cNvPr id="5" name="직사각형 4"/>
          <p:cNvSpPr/>
          <p:nvPr/>
        </p:nvSpPr>
        <p:spPr>
          <a:xfrm>
            <a:off x="4499992" y="6525344"/>
            <a:ext cx="4572000" cy="307777"/>
          </a:xfrm>
          <a:prstGeom prst="rect">
            <a:avLst/>
          </a:prstGeom>
        </p:spPr>
        <p:txBody>
          <a:bodyPr>
            <a:spAutoFit/>
          </a:bodyPr>
          <a:lstStyle/>
          <a:p>
            <a:r>
              <a:rPr lang="en-US" altLang="ko-KR" sz="1400" dirty="0">
                <a:hlinkClick r:id="rId4"/>
              </a:rPr>
              <a:t>https://www.youtube.com/watch?v=wtdtU4mqqig</a:t>
            </a:r>
            <a:endParaRPr lang="ko-KR" altLang="en-US" sz="1400" dirty="0"/>
          </a:p>
        </p:txBody>
      </p:sp>
    </p:spTree>
    <p:extLst>
      <p:ext uri="{BB962C8B-B14F-4D97-AF65-F5344CB8AC3E}">
        <p14:creationId xmlns:p14="http://schemas.microsoft.com/office/powerpoint/2010/main" val="3675252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1720" y="260648"/>
            <a:ext cx="6984776" cy="707886"/>
          </a:xfrm>
          <a:prstGeom prst="rect">
            <a:avLst/>
          </a:prstGeom>
          <a:noFill/>
        </p:spPr>
        <p:txBody>
          <a:bodyPr wrap="square" rtlCol="0">
            <a:spAutoFit/>
          </a:bodyPr>
          <a:lstStyle/>
          <a:p>
            <a:pPr algn="ctr"/>
            <a:r>
              <a:rPr lang="en-US" altLang="ko-KR" sz="4000" b="1" dirty="0" err="1" smtClean="0">
                <a:solidFill>
                  <a:schemeClr val="bg1"/>
                </a:solidFill>
              </a:rPr>
              <a:t>AlphaGo</a:t>
            </a:r>
            <a:r>
              <a:rPr lang="en-US" altLang="ko-KR" sz="4000" b="1" dirty="0" smtClean="0">
                <a:solidFill>
                  <a:schemeClr val="bg1"/>
                </a:solidFill>
              </a:rPr>
              <a:t> Master</a:t>
            </a:r>
            <a:endParaRPr lang="ko-KR" altLang="en-US" sz="4000" b="1" dirty="0">
              <a:solidFill>
                <a:schemeClr val="bg1"/>
              </a:solidFill>
            </a:endParaRPr>
          </a:p>
        </p:txBody>
      </p:sp>
      <p:pic>
        <p:nvPicPr>
          <p:cNvPr id="4" name="그림 3"/>
          <p:cNvPicPr/>
          <p:nvPr/>
        </p:nvPicPr>
        <p:blipFill rotWithShape="1">
          <a:blip r:embed="rId2"/>
          <a:srcRect l="23133" t="25527" r="29404" b="4038"/>
          <a:stretch/>
        </p:blipFill>
        <p:spPr bwMode="auto">
          <a:xfrm>
            <a:off x="0" y="1124744"/>
            <a:ext cx="9144000" cy="55446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29246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rotWithShape="1">
          <a:blip r:embed="rId3"/>
          <a:srcRect l="51969" t="14300" r="17713" b="7301"/>
          <a:stretch/>
        </p:blipFill>
        <p:spPr>
          <a:xfrm>
            <a:off x="0" y="1124744"/>
            <a:ext cx="3851920" cy="5470822"/>
          </a:xfrm>
          <a:prstGeom prst="rect">
            <a:avLst/>
          </a:prstGeom>
        </p:spPr>
      </p:pic>
      <p:grpSp>
        <p:nvGrpSpPr>
          <p:cNvPr id="11" name="그룹 10"/>
          <p:cNvGrpSpPr/>
          <p:nvPr/>
        </p:nvGrpSpPr>
        <p:grpSpPr>
          <a:xfrm>
            <a:off x="3851920" y="1075110"/>
            <a:ext cx="5112568" cy="5655404"/>
            <a:chOff x="3851920" y="1075110"/>
            <a:chExt cx="5112568" cy="5655404"/>
          </a:xfrm>
        </p:grpSpPr>
        <p:sp>
          <p:nvSpPr>
            <p:cNvPr id="3" name="제목 1"/>
            <p:cNvSpPr txBox="1">
              <a:spLocks/>
            </p:cNvSpPr>
            <p:nvPr/>
          </p:nvSpPr>
          <p:spPr>
            <a:xfrm>
              <a:off x="4977365" y="1075110"/>
              <a:ext cx="2886308" cy="337666"/>
            </a:xfrm>
            <a:prstGeom prst="rect">
              <a:avLst/>
            </a:prstGeom>
          </p:spPr>
          <p:txBody>
            <a:bodyPr>
              <a:normAutofit fontScale="92500" lnSpcReduction="10000"/>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en-US" altLang="ko-KR" sz="1800" b="1" kern="0" dirty="0" smtClean="0">
                  <a:solidFill>
                    <a:schemeClr val="tx1"/>
                  </a:solidFill>
                  <a:latin typeface="굴림" panose="020B0600000101010101" pitchFamily="50" charset="-127"/>
                  <a:ea typeface="굴림" panose="020B0600000101010101" pitchFamily="50" charset="-127"/>
                </a:rPr>
                <a:t>2050</a:t>
              </a:r>
              <a:r>
                <a:rPr lang="ko-KR" altLang="en-US" sz="1800" b="1" kern="0" dirty="0" smtClean="0">
                  <a:solidFill>
                    <a:schemeClr val="tx1"/>
                  </a:solidFill>
                  <a:latin typeface="굴림" panose="020B0600000101010101" pitchFamily="50" charset="-127"/>
                  <a:ea typeface="굴림" panose="020B0600000101010101" pitchFamily="50" charset="-127"/>
                </a:rPr>
                <a:t>년 미래사회 보고서</a:t>
              </a:r>
              <a:endParaRPr lang="ko-KR" altLang="en-US" sz="1800" kern="0" dirty="0">
                <a:solidFill>
                  <a:schemeClr val="tx1"/>
                </a:solidFill>
              </a:endParaRPr>
            </a:p>
          </p:txBody>
        </p:sp>
        <p:grpSp>
          <p:nvGrpSpPr>
            <p:cNvPr id="10" name="그룹 9"/>
            <p:cNvGrpSpPr/>
            <p:nvPr/>
          </p:nvGrpSpPr>
          <p:grpSpPr>
            <a:xfrm>
              <a:off x="3851920" y="1412776"/>
              <a:ext cx="5112568" cy="5317738"/>
              <a:chOff x="3851920" y="1124744"/>
              <a:chExt cx="5112568" cy="5605770"/>
            </a:xfrm>
          </p:grpSpPr>
          <p:grpSp>
            <p:nvGrpSpPr>
              <p:cNvPr id="7" name="그룹 6"/>
              <p:cNvGrpSpPr/>
              <p:nvPr/>
            </p:nvGrpSpPr>
            <p:grpSpPr>
              <a:xfrm>
                <a:off x="3851920" y="1124744"/>
                <a:ext cx="5112568" cy="5605770"/>
                <a:chOff x="1619672" y="980728"/>
                <a:chExt cx="7128792" cy="5753290"/>
              </a:xfrm>
            </p:grpSpPr>
            <p:grpSp>
              <p:nvGrpSpPr>
                <p:cNvPr id="5" name="그룹 4"/>
                <p:cNvGrpSpPr/>
                <p:nvPr/>
              </p:nvGrpSpPr>
              <p:grpSpPr>
                <a:xfrm>
                  <a:off x="1619672" y="980728"/>
                  <a:ext cx="7128792" cy="5616624"/>
                  <a:chOff x="1619672" y="980728"/>
                  <a:chExt cx="7128792" cy="5616624"/>
                </a:xfrm>
              </p:grpSpPr>
              <p:pic>
                <p:nvPicPr>
                  <p:cNvPr id="2" name="그림 1"/>
                  <p:cNvPicPr>
                    <a:picLocks noChangeAspect="1"/>
                  </p:cNvPicPr>
                  <p:nvPr/>
                </p:nvPicPr>
                <p:blipFill rotWithShape="1">
                  <a:blip r:embed="rId4"/>
                  <a:srcRect l="30712" t="19869" r="31882" b="23467"/>
                  <a:stretch/>
                </p:blipFill>
                <p:spPr>
                  <a:xfrm>
                    <a:off x="1619672" y="980728"/>
                    <a:ext cx="7128792" cy="5616624"/>
                  </a:xfrm>
                  <a:prstGeom prst="rect">
                    <a:avLst/>
                  </a:prstGeom>
                </p:spPr>
              </p:pic>
              <p:sp>
                <p:nvSpPr>
                  <p:cNvPr id="4" name="TextBox 3"/>
                  <p:cNvSpPr txBox="1"/>
                  <p:nvPr/>
                </p:nvSpPr>
                <p:spPr>
                  <a:xfrm>
                    <a:off x="5941979" y="2197461"/>
                    <a:ext cx="1400808" cy="442226"/>
                  </a:xfrm>
                  <a:prstGeom prst="rect">
                    <a:avLst/>
                  </a:prstGeom>
                  <a:solidFill>
                    <a:schemeClr val="bg1"/>
                  </a:solidFill>
                </p:spPr>
                <p:txBody>
                  <a:bodyPr wrap="square" rtlCol="0">
                    <a:spAutoFit/>
                  </a:bodyPr>
                  <a:lstStyle/>
                  <a:p>
                    <a:r>
                      <a:rPr lang="en-US" altLang="ko-KR" sz="2200" b="1" dirty="0" smtClean="0">
                        <a:solidFill>
                          <a:srgbClr val="00B0F0"/>
                        </a:solidFill>
                      </a:rPr>
                      <a:t>4</a:t>
                    </a:r>
                    <a:r>
                      <a:rPr lang="ko-KR" altLang="en-US" sz="2200" b="1" dirty="0" smtClean="0">
                        <a:solidFill>
                          <a:srgbClr val="00B0F0"/>
                        </a:solidFill>
                      </a:rPr>
                      <a:t>계급</a:t>
                    </a:r>
                    <a:endParaRPr lang="ko-KR" altLang="en-US" sz="2200" b="1" dirty="0">
                      <a:solidFill>
                        <a:srgbClr val="00B0F0"/>
                      </a:solidFill>
                    </a:endParaRPr>
                  </a:p>
                </p:txBody>
              </p:sp>
            </p:grpSp>
            <p:sp>
              <p:nvSpPr>
                <p:cNvPr id="6" name="TextBox 5"/>
                <p:cNvSpPr txBox="1"/>
                <p:nvPr/>
              </p:nvSpPr>
              <p:spPr>
                <a:xfrm>
                  <a:off x="4063749" y="6457019"/>
                  <a:ext cx="2274982" cy="276999"/>
                </a:xfrm>
                <a:prstGeom prst="rect">
                  <a:avLst/>
                </a:prstGeom>
                <a:noFill/>
              </p:spPr>
              <p:txBody>
                <a:bodyPr wrap="none" rtlCol="0">
                  <a:spAutoFit/>
                </a:bodyPr>
                <a:lstStyle/>
                <a:p>
                  <a:r>
                    <a:rPr lang="en-US" altLang="ko-KR" sz="1200" dirty="0" smtClean="0">
                      <a:solidFill>
                        <a:schemeClr val="bg1">
                          <a:lumMod val="50000"/>
                        </a:schemeClr>
                      </a:solidFill>
                    </a:rPr>
                    <a:t>(</a:t>
                  </a:r>
                  <a:r>
                    <a:rPr lang="ko-KR" altLang="en-US" sz="1200" dirty="0" smtClean="0">
                      <a:solidFill>
                        <a:schemeClr val="bg1">
                          <a:lumMod val="50000"/>
                        </a:schemeClr>
                      </a:solidFill>
                    </a:rPr>
                    <a:t>출처</a:t>
                  </a:r>
                  <a:r>
                    <a:rPr lang="en-US" altLang="ko-KR" sz="1200" dirty="0" smtClean="0">
                      <a:solidFill>
                        <a:schemeClr val="bg1">
                          <a:lumMod val="50000"/>
                        </a:schemeClr>
                      </a:solidFill>
                    </a:rPr>
                    <a:t>: </a:t>
                  </a:r>
                  <a:r>
                    <a:rPr lang="ko-KR" altLang="en-US" sz="1200" dirty="0" smtClean="0">
                      <a:solidFill>
                        <a:schemeClr val="bg1">
                          <a:lumMod val="50000"/>
                        </a:schemeClr>
                      </a:solidFill>
                    </a:rPr>
                    <a:t>중앙일보 </a:t>
                  </a:r>
                  <a:r>
                    <a:rPr lang="en-US" altLang="ko-KR" sz="1200" dirty="0" smtClean="0">
                      <a:solidFill>
                        <a:schemeClr val="bg1">
                          <a:lumMod val="50000"/>
                        </a:schemeClr>
                      </a:solidFill>
                    </a:rPr>
                    <a:t>2017-11-04)</a:t>
                  </a:r>
                  <a:endParaRPr lang="ko-KR" altLang="en-US" sz="1200" dirty="0">
                    <a:solidFill>
                      <a:schemeClr val="bg1">
                        <a:lumMod val="50000"/>
                      </a:schemeClr>
                    </a:solidFill>
                  </a:endParaRPr>
                </a:p>
              </p:txBody>
            </p:sp>
          </p:grpSp>
          <p:sp>
            <p:nvSpPr>
              <p:cNvPr id="9" name="TextBox 8"/>
              <p:cNvSpPr txBox="1"/>
              <p:nvPr/>
            </p:nvSpPr>
            <p:spPr>
              <a:xfrm>
                <a:off x="7236296" y="2701781"/>
                <a:ext cx="1584176" cy="356892"/>
              </a:xfrm>
              <a:prstGeom prst="rect">
                <a:avLst/>
              </a:prstGeom>
              <a:solidFill>
                <a:schemeClr val="bg1"/>
              </a:solidFill>
            </p:spPr>
            <p:txBody>
              <a:bodyPr wrap="square" rtlCol="0">
                <a:spAutoFit/>
              </a:bodyPr>
              <a:lstStyle/>
              <a:p>
                <a:r>
                  <a:rPr lang="ko-KR" altLang="en-US" sz="1600" b="1" dirty="0" err="1" smtClean="0">
                    <a:solidFill>
                      <a:srgbClr val="00B0F0"/>
                    </a:solidFill>
                  </a:rPr>
                  <a:t>프레카리아트</a:t>
                </a:r>
                <a:endParaRPr lang="ko-KR" altLang="en-US" sz="1600" b="1" dirty="0">
                  <a:solidFill>
                    <a:srgbClr val="00B0F0"/>
                  </a:solidFill>
                </a:endParaRPr>
              </a:p>
            </p:txBody>
          </p:sp>
        </p:grpSp>
      </p:grpSp>
      <p:sp>
        <p:nvSpPr>
          <p:cNvPr id="12" name="제목 1"/>
          <p:cNvSpPr txBox="1">
            <a:spLocks/>
          </p:cNvSpPr>
          <p:nvPr/>
        </p:nvSpPr>
        <p:spPr>
          <a:xfrm>
            <a:off x="1619672" y="260648"/>
            <a:ext cx="7526904" cy="697706"/>
          </a:xfrm>
          <a:prstGeom prst="rect">
            <a:avLst/>
          </a:prstGeom>
        </p:spPr>
        <p:txBody>
          <a:bodyPr>
            <a:normAutofit/>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ko-KR" altLang="en-US" sz="3600" b="1" kern="0" smtClean="0">
                <a:solidFill>
                  <a:schemeClr val="bg1"/>
                </a:solidFill>
                <a:latin typeface="굴림" panose="020B0600000101010101" pitchFamily="50" charset="-127"/>
                <a:ea typeface="굴림" panose="020B0600000101010101" pitchFamily="50" charset="-127"/>
              </a:rPr>
              <a:t>사회계층 구조의 변화</a:t>
            </a:r>
            <a:endParaRPr lang="ko-KR" altLang="en-US" sz="3600" b="1" kern="0" dirty="0">
              <a:solidFill>
                <a:schemeClr val="bg1"/>
              </a:solidFill>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3382478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907704" y="260648"/>
            <a:ext cx="7238872" cy="697706"/>
          </a:xfrm>
        </p:spPr>
        <p:txBody>
          <a:bodyPr>
            <a:normAutofit/>
          </a:bodyPr>
          <a:lstStyle/>
          <a:p>
            <a:r>
              <a:rPr lang="ko-KR" altLang="en-US" sz="3600" b="1" dirty="0" smtClean="0">
                <a:solidFill>
                  <a:schemeClr val="bg1"/>
                </a:solidFill>
                <a:latin typeface="굴림" panose="020B0600000101010101" pitchFamily="50" charset="-127"/>
                <a:ea typeface="굴림" panose="020B0600000101010101" pitchFamily="50" charset="-127"/>
              </a:rPr>
              <a:t>새로운 교육 패러다임 필요</a:t>
            </a:r>
            <a:endParaRPr lang="ko-KR" altLang="en-US" sz="3600" b="1" dirty="0">
              <a:solidFill>
                <a:schemeClr val="bg1"/>
              </a:solidFill>
              <a:latin typeface="굴림" panose="020B0600000101010101" pitchFamily="50" charset="-127"/>
              <a:ea typeface="굴림" panose="020B0600000101010101" pitchFamily="50" charset="-127"/>
            </a:endParaRPr>
          </a:p>
        </p:txBody>
      </p:sp>
      <p:sp>
        <p:nvSpPr>
          <p:cNvPr id="3" name="내용 개체 틀 2"/>
          <p:cNvSpPr>
            <a:spLocks noGrp="1"/>
          </p:cNvSpPr>
          <p:nvPr>
            <p:ph idx="1"/>
          </p:nvPr>
        </p:nvSpPr>
        <p:spPr>
          <a:xfrm>
            <a:off x="467544" y="1628800"/>
            <a:ext cx="8496944" cy="4752528"/>
          </a:xfrm>
        </p:spPr>
        <p:txBody>
          <a:bodyPr>
            <a:noAutofit/>
          </a:bodyPr>
          <a:lstStyle/>
          <a:p>
            <a:pPr marL="288000" indent="-252000" algn="just">
              <a:lnSpc>
                <a:spcPct val="110000"/>
              </a:lnSpc>
              <a:spcBef>
                <a:spcPts val="600"/>
              </a:spcBef>
              <a:buNone/>
            </a:pPr>
            <a:r>
              <a:rPr lang="ko-KR" altLang="en-US" sz="2400" dirty="0" smtClean="0">
                <a:latin typeface="굴림" panose="020B0600000101010101" pitchFamily="50" charset="-127"/>
                <a:ea typeface="굴림" panose="020B0600000101010101" pitchFamily="50" charset="-127"/>
              </a:rPr>
              <a:t> “</a:t>
            </a:r>
            <a:r>
              <a:rPr lang="ko-KR" altLang="en-US" sz="2400" dirty="0">
                <a:latin typeface="굴림" panose="020B0600000101010101" pitchFamily="50" charset="-127"/>
                <a:ea typeface="굴림" panose="020B0600000101010101" pitchFamily="50" charset="-127"/>
              </a:rPr>
              <a:t>한국에서 가장 이해하기 힘든 것은 교육이 정반대로 가고 있다는 것이다</a:t>
            </a:r>
            <a:r>
              <a:rPr lang="en-US" altLang="ko-KR" sz="2400" dirty="0">
                <a:latin typeface="굴림" panose="020B0600000101010101" pitchFamily="50" charset="-127"/>
                <a:ea typeface="굴림" panose="020B0600000101010101" pitchFamily="50" charset="-127"/>
              </a:rPr>
              <a:t>. </a:t>
            </a:r>
            <a:r>
              <a:rPr lang="ko-KR" altLang="en-US" sz="2400" dirty="0">
                <a:latin typeface="굴림" panose="020B0600000101010101" pitchFamily="50" charset="-127"/>
                <a:ea typeface="굴림" panose="020B0600000101010101" pitchFamily="50" charset="-127"/>
              </a:rPr>
              <a:t>한국 학생들은 하루 </a:t>
            </a:r>
            <a:r>
              <a:rPr lang="en-US" altLang="ko-KR" sz="2400" dirty="0">
                <a:latin typeface="굴림" panose="020B0600000101010101" pitchFamily="50" charset="-127"/>
                <a:ea typeface="굴림" panose="020B0600000101010101" pitchFamily="50" charset="-127"/>
              </a:rPr>
              <a:t>10</a:t>
            </a:r>
            <a:r>
              <a:rPr lang="ko-KR" altLang="en-US" sz="2400" dirty="0">
                <a:latin typeface="굴림" panose="020B0600000101010101" pitchFamily="50" charset="-127"/>
                <a:ea typeface="굴림" panose="020B0600000101010101" pitchFamily="50" charset="-127"/>
              </a:rPr>
              <a:t>시간 이상을 학교와 학원에서 자신들이 살아갈 미래에 필요하지 않은 지식을 배우기 위해</a:t>
            </a:r>
            <a:r>
              <a:rPr lang="en-US" altLang="ko-KR" sz="2400" dirty="0">
                <a:latin typeface="굴림" panose="020B0600000101010101" pitchFamily="50" charset="-127"/>
                <a:ea typeface="굴림" panose="020B0600000101010101" pitchFamily="50" charset="-127"/>
              </a:rPr>
              <a:t>, </a:t>
            </a:r>
            <a:r>
              <a:rPr lang="ko-KR" altLang="en-US" sz="2400" dirty="0">
                <a:latin typeface="굴림" panose="020B0600000101010101" pitchFamily="50" charset="-127"/>
                <a:ea typeface="굴림" panose="020B0600000101010101" pitchFamily="50" charset="-127"/>
              </a:rPr>
              <a:t>그리고 존재하지도 않는 직업을 위해 아까운 시간을 허비하고 있다</a:t>
            </a:r>
            <a:r>
              <a:rPr lang="en-US" altLang="ko-KR" sz="2400" dirty="0">
                <a:latin typeface="굴림" panose="020B0600000101010101" pitchFamily="50" charset="-127"/>
                <a:ea typeface="굴림" panose="020B0600000101010101" pitchFamily="50" charset="-127"/>
              </a:rPr>
              <a:t>. </a:t>
            </a:r>
            <a:r>
              <a:rPr lang="ko-KR" altLang="en-US" sz="2400" dirty="0">
                <a:latin typeface="굴림" panose="020B0600000101010101" pitchFamily="50" charset="-127"/>
                <a:ea typeface="굴림" panose="020B0600000101010101" pitchFamily="50" charset="-127"/>
              </a:rPr>
              <a:t>아침 일찍 시작해 밤늦게 끝나는 지금 한국의 교육 제도는 산업화 시대의 인력을 만들어내기 위한 것이다</a:t>
            </a:r>
            <a:r>
              <a:rPr lang="en-US" altLang="ko-KR" sz="2400" dirty="0">
                <a:latin typeface="굴림" panose="020B0600000101010101" pitchFamily="50" charset="-127"/>
                <a:ea typeface="굴림" panose="020B0600000101010101" pitchFamily="50" charset="-127"/>
              </a:rPr>
              <a:t>.” (</a:t>
            </a:r>
            <a:r>
              <a:rPr lang="ko-KR" altLang="en-US" sz="2400" dirty="0" err="1">
                <a:latin typeface="굴림" panose="020B0600000101010101" pitchFamily="50" charset="-127"/>
                <a:ea typeface="굴림" panose="020B0600000101010101" pitchFamily="50" charset="-127"/>
              </a:rPr>
              <a:t>앨빈</a:t>
            </a:r>
            <a:r>
              <a:rPr lang="ko-KR" altLang="en-US" sz="2400" dirty="0">
                <a:latin typeface="굴림" panose="020B0600000101010101" pitchFamily="50" charset="-127"/>
                <a:ea typeface="굴림" panose="020B0600000101010101" pitchFamily="50" charset="-127"/>
              </a:rPr>
              <a:t> </a:t>
            </a:r>
            <a:r>
              <a:rPr lang="ko-KR" altLang="en-US" sz="2400" dirty="0" err="1">
                <a:latin typeface="굴림" panose="020B0600000101010101" pitchFamily="50" charset="-127"/>
                <a:ea typeface="굴림" panose="020B0600000101010101" pitchFamily="50" charset="-127"/>
              </a:rPr>
              <a:t>토플러</a:t>
            </a:r>
            <a:r>
              <a:rPr lang="en-US" altLang="ko-KR" sz="2400" dirty="0">
                <a:latin typeface="굴림" panose="020B0600000101010101" pitchFamily="50" charset="-127"/>
                <a:ea typeface="굴림" panose="020B0600000101010101" pitchFamily="50" charset="-127"/>
              </a:rPr>
              <a:t>)</a:t>
            </a:r>
          </a:p>
          <a:p>
            <a:pPr marL="288000" indent="-252000" algn="just">
              <a:lnSpc>
                <a:spcPct val="110000"/>
              </a:lnSpc>
              <a:spcBef>
                <a:spcPts val="1200"/>
              </a:spcBef>
              <a:buNone/>
            </a:pPr>
            <a:r>
              <a:rPr lang="en-US" altLang="ko-KR" sz="2400" dirty="0" smtClean="0">
                <a:latin typeface="굴림" panose="020B0600000101010101" pitchFamily="50" charset="-127"/>
                <a:ea typeface="굴림" panose="020B0600000101010101" pitchFamily="50" charset="-127"/>
              </a:rPr>
              <a:t>  “</a:t>
            </a:r>
            <a:r>
              <a:rPr lang="en-US" altLang="ko-KR" sz="2400" dirty="0">
                <a:latin typeface="굴림" panose="020B0600000101010101" pitchFamily="50" charset="-127"/>
                <a:ea typeface="굴림" panose="020B0600000101010101" pitchFamily="50" charset="-127"/>
              </a:rPr>
              <a:t>2020</a:t>
            </a:r>
            <a:r>
              <a:rPr lang="ko-KR" altLang="en-US" sz="2400" dirty="0">
                <a:latin typeface="굴림" panose="020B0600000101010101" pitchFamily="50" charset="-127"/>
                <a:ea typeface="굴림" panose="020B0600000101010101" pitchFamily="50" charset="-127"/>
              </a:rPr>
              <a:t>년까지 대부분의 직업별 핵심기술들의 </a:t>
            </a:r>
            <a:r>
              <a:rPr lang="en-US" altLang="ko-KR" sz="2400" dirty="0">
                <a:latin typeface="굴림" panose="020B0600000101010101" pitchFamily="50" charset="-127"/>
                <a:ea typeface="굴림" panose="020B0600000101010101" pitchFamily="50" charset="-127"/>
              </a:rPr>
              <a:t>1/3 </a:t>
            </a:r>
            <a:r>
              <a:rPr lang="ko-KR" altLang="en-US" sz="2400" dirty="0">
                <a:latin typeface="굴림" panose="020B0600000101010101" pitchFamily="50" charset="-127"/>
                <a:ea typeface="굴림" panose="020B0600000101010101" pitchFamily="50" charset="-127"/>
              </a:rPr>
              <a:t>이상은 오늘날 직업에서 사용되지 않던 기술들이 될 것이다</a:t>
            </a:r>
            <a:r>
              <a:rPr lang="en-US" altLang="ko-KR" sz="2400" dirty="0">
                <a:latin typeface="굴림" panose="020B0600000101010101" pitchFamily="50" charset="-127"/>
                <a:ea typeface="굴림" panose="020B0600000101010101" pitchFamily="50" charset="-127"/>
              </a:rPr>
              <a:t>.”(2016 </a:t>
            </a:r>
            <a:r>
              <a:rPr lang="ko-KR" altLang="en-US" sz="2400" dirty="0">
                <a:latin typeface="굴림" panose="020B0600000101010101" pitchFamily="50" charset="-127"/>
                <a:ea typeface="굴림" panose="020B0600000101010101" pitchFamily="50" charset="-127"/>
              </a:rPr>
              <a:t>다보스포럼 보고서</a:t>
            </a:r>
            <a:r>
              <a:rPr lang="en-US" altLang="ko-KR" sz="2400" dirty="0">
                <a:latin typeface="굴림" panose="020B0600000101010101" pitchFamily="50" charset="-127"/>
                <a:ea typeface="굴림" panose="020B0600000101010101" pitchFamily="50" charset="-127"/>
              </a:rPr>
              <a:t>) </a:t>
            </a:r>
            <a:endParaRPr lang="en-US" altLang="ko-KR" sz="2400" dirty="0" smtClean="0">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7334203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907704" y="260648"/>
            <a:ext cx="7238872" cy="697706"/>
          </a:xfrm>
        </p:spPr>
        <p:txBody>
          <a:bodyPr>
            <a:normAutofit/>
          </a:bodyPr>
          <a:lstStyle/>
          <a:p>
            <a:r>
              <a:rPr lang="ko-KR" altLang="en-US" sz="3600" b="1" dirty="0">
                <a:solidFill>
                  <a:schemeClr val="bg1"/>
                </a:solidFill>
                <a:latin typeface="굴림" panose="020B0600000101010101" pitchFamily="50" charset="-127"/>
                <a:ea typeface="굴림" panose="020B0600000101010101" pitchFamily="50" charset="-127"/>
              </a:rPr>
              <a:t>대안적 </a:t>
            </a:r>
            <a:r>
              <a:rPr lang="ko-KR" altLang="en-US" sz="3600" b="1" dirty="0" err="1" smtClean="0">
                <a:solidFill>
                  <a:schemeClr val="bg1"/>
                </a:solidFill>
                <a:latin typeface="굴림" panose="020B0600000101010101" pitchFamily="50" charset="-127"/>
                <a:ea typeface="굴림" panose="020B0600000101010101" pitchFamily="50" charset="-127"/>
              </a:rPr>
              <a:t>사회운영</a:t>
            </a:r>
            <a:r>
              <a:rPr lang="ko-KR" altLang="en-US" sz="3600" b="1" dirty="0" smtClean="0">
                <a:solidFill>
                  <a:schemeClr val="bg1"/>
                </a:solidFill>
                <a:latin typeface="굴림" panose="020B0600000101010101" pitchFamily="50" charset="-127"/>
                <a:ea typeface="굴림" panose="020B0600000101010101" pitchFamily="50" charset="-127"/>
              </a:rPr>
              <a:t> 패러다임 필요 </a:t>
            </a:r>
            <a:endParaRPr lang="ko-KR" altLang="en-US" sz="3600" b="1" dirty="0">
              <a:solidFill>
                <a:schemeClr val="bg1"/>
              </a:solidFill>
              <a:latin typeface="굴림" panose="020B0600000101010101" pitchFamily="50" charset="-127"/>
              <a:ea typeface="굴림" panose="020B0600000101010101" pitchFamily="50" charset="-127"/>
            </a:endParaRPr>
          </a:p>
        </p:txBody>
      </p:sp>
      <p:sp>
        <p:nvSpPr>
          <p:cNvPr id="3" name="내용 개체 틀 2"/>
          <p:cNvSpPr>
            <a:spLocks noGrp="1"/>
          </p:cNvSpPr>
          <p:nvPr>
            <p:ph idx="1"/>
          </p:nvPr>
        </p:nvSpPr>
        <p:spPr>
          <a:xfrm>
            <a:off x="611560" y="1700808"/>
            <a:ext cx="8280920" cy="3168352"/>
          </a:xfrm>
        </p:spPr>
        <p:txBody>
          <a:bodyPr>
            <a:normAutofit/>
          </a:bodyPr>
          <a:lstStyle/>
          <a:p>
            <a:pPr>
              <a:lnSpc>
                <a:spcPct val="120000"/>
              </a:lnSpc>
              <a:spcBef>
                <a:spcPts val="1200"/>
              </a:spcBef>
            </a:pPr>
            <a:r>
              <a:rPr lang="ko-KR" altLang="en-US" sz="2800" dirty="0" smtClean="0">
                <a:solidFill>
                  <a:srgbClr val="0000FF"/>
                </a:solidFill>
                <a:latin typeface="굴림" panose="020B0600000101010101" pitchFamily="50" charset="-127"/>
                <a:ea typeface="굴림" panose="020B0600000101010101" pitchFamily="50" charset="-127"/>
              </a:rPr>
              <a:t>지속 </a:t>
            </a:r>
            <a:r>
              <a:rPr lang="ko-KR" altLang="en-US" sz="2800" dirty="0">
                <a:solidFill>
                  <a:srgbClr val="0000FF"/>
                </a:solidFill>
                <a:latin typeface="굴림" panose="020B0600000101010101" pitchFamily="50" charset="-127"/>
                <a:ea typeface="굴림" panose="020B0600000101010101" pitchFamily="50" charset="-127"/>
              </a:rPr>
              <a:t>가능한 사회경제 제도는</a:t>
            </a:r>
            <a:r>
              <a:rPr lang="en-US" altLang="ko-KR" sz="2800" dirty="0">
                <a:solidFill>
                  <a:srgbClr val="0000FF"/>
                </a:solidFill>
                <a:latin typeface="굴림" panose="020B0600000101010101" pitchFamily="50" charset="-127"/>
                <a:ea typeface="굴림" panose="020B0600000101010101" pitchFamily="50" charset="-127"/>
              </a:rPr>
              <a:t>?</a:t>
            </a:r>
          </a:p>
          <a:p>
            <a:pPr marL="360000" indent="-360000">
              <a:lnSpc>
                <a:spcPct val="120000"/>
              </a:lnSpc>
              <a:spcBef>
                <a:spcPts val="600"/>
              </a:spcBef>
              <a:buNone/>
            </a:pPr>
            <a:r>
              <a:rPr lang="ko-KR" altLang="en-US" sz="2600" dirty="0" smtClean="0">
                <a:latin typeface="굴림" panose="020B0600000101010101" pitchFamily="50" charset="-127"/>
                <a:ea typeface="굴림" panose="020B0600000101010101" pitchFamily="50" charset="-127"/>
              </a:rPr>
              <a:t>  </a:t>
            </a:r>
            <a:r>
              <a:rPr lang="en-US" altLang="ko-KR" sz="2600" dirty="0" smtClean="0">
                <a:latin typeface="굴림" panose="020B0600000101010101" pitchFamily="50" charset="-127"/>
                <a:ea typeface="굴림" panose="020B0600000101010101" pitchFamily="50" charset="-127"/>
              </a:rPr>
              <a:t> </a:t>
            </a:r>
            <a:r>
              <a:rPr lang="ko-KR" altLang="en-US" sz="2600" dirty="0" smtClean="0">
                <a:latin typeface="굴림" panose="020B0600000101010101" pitchFamily="50" charset="-127"/>
                <a:ea typeface="굴림" panose="020B0600000101010101" pitchFamily="50" charset="-127"/>
              </a:rPr>
              <a:t>현재의 기술진보를 </a:t>
            </a:r>
            <a:r>
              <a:rPr lang="ko-KR" altLang="en-US" sz="2600" dirty="0">
                <a:latin typeface="굴림" panose="020B0600000101010101" pitchFamily="50" charset="-127"/>
                <a:ea typeface="굴림" panose="020B0600000101010101" pitchFamily="50" charset="-127"/>
              </a:rPr>
              <a:t>시장메커니즘에 </a:t>
            </a:r>
            <a:r>
              <a:rPr lang="ko-KR" altLang="en-US" sz="2600" dirty="0" smtClean="0">
                <a:latin typeface="굴림" panose="020B0600000101010101" pitchFamily="50" charset="-127"/>
                <a:ea typeface="굴림" panose="020B0600000101010101" pitchFamily="50" charset="-127"/>
              </a:rPr>
              <a:t>맡겨두면 </a:t>
            </a:r>
            <a:r>
              <a:rPr lang="ko-KR" altLang="en-US" sz="2600" dirty="0">
                <a:latin typeface="굴림" panose="020B0600000101010101" pitchFamily="50" charset="-127"/>
                <a:ea typeface="굴림" panose="020B0600000101010101" pitchFamily="50" charset="-127"/>
              </a:rPr>
              <a:t>어떤 결과가 올까</a:t>
            </a:r>
            <a:r>
              <a:rPr lang="en-US" altLang="ko-KR" sz="2600" dirty="0" smtClean="0">
                <a:latin typeface="굴림" panose="020B0600000101010101" pitchFamily="50" charset="-127"/>
                <a:ea typeface="굴림" panose="020B0600000101010101" pitchFamily="50" charset="-127"/>
              </a:rPr>
              <a:t>?</a:t>
            </a:r>
          </a:p>
          <a:p>
            <a:pPr>
              <a:lnSpc>
                <a:spcPct val="120000"/>
              </a:lnSpc>
              <a:spcBef>
                <a:spcPts val="1200"/>
              </a:spcBef>
            </a:pPr>
            <a:r>
              <a:rPr lang="ko-KR" altLang="en-US" sz="2800" dirty="0" smtClean="0">
                <a:solidFill>
                  <a:srgbClr val="0000FF"/>
                </a:solidFill>
                <a:latin typeface="굴림" panose="020B0600000101010101" pitchFamily="50" charset="-127"/>
                <a:ea typeface="굴림" panose="020B0600000101010101" pitchFamily="50" charset="-127"/>
              </a:rPr>
              <a:t>양극화의 </a:t>
            </a:r>
            <a:r>
              <a:rPr lang="ko-KR" altLang="en-US" sz="2800" dirty="0">
                <a:solidFill>
                  <a:srgbClr val="0000FF"/>
                </a:solidFill>
                <a:latin typeface="굴림" panose="020B0600000101010101" pitchFamily="50" charset="-127"/>
                <a:ea typeface="굴림" panose="020B0600000101010101" pitchFamily="50" charset="-127"/>
              </a:rPr>
              <a:t>심화와 공동체 해체를 </a:t>
            </a:r>
            <a:r>
              <a:rPr lang="ko-KR" altLang="en-US" sz="2800" dirty="0" smtClean="0">
                <a:solidFill>
                  <a:srgbClr val="0000FF"/>
                </a:solidFill>
                <a:latin typeface="굴림" panose="020B0600000101010101" pitchFamily="50" charset="-127"/>
                <a:ea typeface="굴림" panose="020B0600000101010101" pitchFamily="50" charset="-127"/>
              </a:rPr>
              <a:t>예방하고 </a:t>
            </a:r>
            <a:r>
              <a:rPr lang="ko-KR" altLang="en-US" sz="2800" dirty="0">
                <a:solidFill>
                  <a:srgbClr val="0000FF"/>
                </a:solidFill>
                <a:latin typeface="굴림" panose="020B0600000101010101" pitchFamily="50" charset="-127"/>
                <a:ea typeface="굴림" panose="020B0600000101010101" pitchFamily="50" charset="-127"/>
              </a:rPr>
              <a:t>치유할 수 있는 </a:t>
            </a:r>
            <a:r>
              <a:rPr lang="ko-KR" altLang="en-US" sz="2800" dirty="0" smtClean="0">
                <a:solidFill>
                  <a:srgbClr val="0000FF"/>
                </a:solidFill>
                <a:latin typeface="굴림" panose="020B0600000101010101" pitchFamily="50" charset="-127"/>
                <a:ea typeface="굴림" panose="020B0600000101010101" pitchFamily="50" charset="-127"/>
              </a:rPr>
              <a:t>하나님 </a:t>
            </a:r>
            <a:r>
              <a:rPr lang="ko-KR" altLang="en-US" sz="2800" dirty="0">
                <a:solidFill>
                  <a:srgbClr val="0000FF"/>
                </a:solidFill>
                <a:latin typeface="굴림" panose="020B0600000101010101" pitchFamily="50" charset="-127"/>
                <a:ea typeface="굴림" panose="020B0600000101010101" pitchFamily="50" charset="-127"/>
              </a:rPr>
              <a:t>나라의 </a:t>
            </a:r>
            <a:r>
              <a:rPr lang="ko-KR" altLang="en-US" sz="2800" dirty="0" smtClean="0">
                <a:solidFill>
                  <a:srgbClr val="0000FF"/>
                </a:solidFill>
                <a:latin typeface="굴림" panose="020B0600000101010101" pitchFamily="50" charset="-127"/>
                <a:ea typeface="굴림" panose="020B0600000101010101" pitchFamily="50" charset="-127"/>
              </a:rPr>
              <a:t>질서는</a:t>
            </a:r>
            <a:r>
              <a:rPr lang="en-US" altLang="ko-KR" sz="2800" dirty="0" smtClean="0">
                <a:solidFill>
                  <a:srgbClr val="0000FF"/>
                </a:solidFill>
                <a:latin typeface="굴림" panose="020B0600000101010101" pitchFamily="50" charset="-127"/>
                <a:ea typeface="굴림" panose="020B0600000101010101" pitchFamily="50" charset="-127"/>
              </a:rPr>
              <a:t>?</a:t>
            </a:r>
          </a:p>
        </p:txBody>
      </p:sp>
    </p:spTree>
    <p:extLst>
      <p:ext uri="{BB962C8B-B14F-4D97-AF65-F5344CB8AC3E}">
        <p14:creationId xmlns:p14="http://schemas.microsoft.com/office/powerpoint/2010/main" val="16269791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619672" y="260648"/>
            <a:ext cx="7526904" cy="697706"/>
          </a:xfrm>
        </p:spPr>
        <p:txBody>
          <a:bodyPr>
            <a:normAutofit/>
          </a:bodyPr>
          <a:lstStyle/>
          <a:p>
            <a:pPr algn="ctr"/>
            <a:r>
              <a:rPr lang="ko-KR" altLang="en-US" sz="3600" b="1" dirty="0" smtClean="0">
                <a:solidFill>
                  <a:schemeClr val="bg1"/>
                </a:solidFill>
                <a:latin typeface="굴림" panose="020B0600000101010101" pitchFamily="50" charset="-127"/>
                <a:ea typeface="굴림" panose="020B0600000101010101" pitchFamily="50" charset="-127"/>
              </a:rPr>
              <a:t>신학과 교회성장에 대한 도전</a:t>
            </a:r>
            <a:endParaRPr lang="ko-KR" altLang="en-US" sz="3600" b="1" dirty="0">
              <a:solidFill>
                <a:schemeClr val="bg1"/>
              </a:solidFill>
              <a:latin typeface="굴림" panose="020B0600000101010101" pitchFamily="50" charset="-127"/>
              <a:ea typeface="굴림" panose="020B0600000101010101" pitchFamily="50" charset="-127"/>
            </a:endParaRPr>
          </a:p>
        </p:txBody>
      </p:sp>
      <p:sp>
        <p:nvSpPr>
          <p:cNvPr id="3" name="내용 개체 틀 2"/>
          <p:cNvSpPr>
            <a:spLocks noGrp="1"/>
          </p:cNvSpPr>
          <p:nvPr>
            <p:ph idx="1"/>
          </p:nvPr>
        </p:nvSpPr>
        <p:spPr>
          <a:xfrm>
            <a:off x="611560" y="1628800"/>
            <a:ext cx="8245424" cy="4176464"/>
          </a:xfrm>
        </p:spPr>
        <p:txBody>
          <a:bodyPr>
            <a:normAutofit/>
          </a:bodyPr>
          <a:lstStyle/>
          <a:p>
            <a:pPr>
              <a:lnSpc>
                <a:spcPct val="110000"/>
              </a:lnSpc>
              <a:spcBef>
                <a:spcPts val="1200"/>
              </a:spcBef>
            </a:pPr>
            <a:r>
              <a:rPr lang="ko-KR" altLang="en-US" sz="2800" dirty="0">
                <a:solidFill>
                  <a:srgbClr val="FF0000"/>
                </a:solidFill>
                <a:latin typeface="굴림" panose="020B0600000101010101" pitchFamily="50" charset="-127"/>
                <a:ea typeface="굴림" panose="020B0600000101010101" pitchFamily="50" charset="-127"/>
              </a:rPr>
              <a:t>신학적 도전</a:t>
            </a:r>
            <a:r>
              <a:rPr lang="en-US" altLang="ko-KR" sz="2800" dirty="0">
                <a:solidFill>
                  <a:srgbClr val="FF0000"/>
                </a:solidFill>
                <a:latin typeface="굴림" panose="020B0600000101010101" pitchFamily="50" charset="-127"/>
                <a:ea typeface="굴림" panose="020B0600000101010101" pitchFamily="50" charset="-127"/>
              </a:rPr>
              <a:t>: </a:t>
            </a:r>
            <a:r>
              <a:rPr lang="en-US" altLang="ko-KR" sz="2800" dirty="0">
                <a:solidFill>
                  <a:srgbClr val="0000FF"/>
                </a:solidFill>
                <a:latin typeface="굴림" panose="020B0600000101010101" pitchFamily="50" charset="-127"/>
                <a:ea typeface="굴림" panose="020B0600000101010101" pitchFamily="50" charset="-127"/>
              </a:rPr>
              <a:t>‘</a:t>
            </a:r>
            <a:r>
              <a:rPr lang="ko-KR" altLang="en-US" sz="2800" dirty="0">
                <a:solidFill>
                  <a:srgbClr val="0000FF"/>
                </a:solidFill>
                <a:latin typeface="굴림" panose="020B0600000101010101" pitchFamily="50" charset="-127"/>
                <a:ea typeface="굴림" panose="020B0600000101010101" pitchFamily="50" charset="-127"/>
              </a:rPr>
              <a:t>과학기술 신학</a:t>
            </a:r>
            <a:r>
              <a:rPr lang="en-US" altLang="ko-KR" sz="2800" dirty="0">
                <a:solidFill>
                  <a:srgbClr val="0000FF"/>
                </a:solidFill>
                <a:latin typeface="굴림" panose="020B0600000101010101" pitchFamily="50" charset="-127"/>
                <a:ea typeface="굴림" panose="020B0600000101010101" pitchFamily="50" charset="-127"/>
              </a:rPr>
              <a:t>’</a:t>
            </a:r>
            <a:r>
              <a:rPr lang="ko-KR" altLang="en-US" sz="2800" dirty="0">
                <a:latin typeface="굴림" panose="020B0600000101010101" pitchFamily="50" charset="-127"/>
                <a:ea typeface="굴림" panose="020B0600000101010101" pitchFamily="50" charset="-127"/>
              </a:rPr>
              <a:t>의 </a:t>
            </a:r>
            <a:r>
              <a:rPr lang="ko-KR" altLang="en-US" sz="2800" dirty="0" smtClean="0">
                <a:latin typeface="굴림" panose="020B0600000101010101" pitchFamily="50" charset="-127"/>
                <a:ea typeface="굴림" panose="020B0600000101010101" pitchFamily="50" charset="-127"/>
              </a:rPr>
              <a:t>필요성 증대</a:t>
            </a:r>
            <a:endParaRPr lang="en-US" altLang="ko-KR" sz="2800" dirty="0">
              <a:latin typeface="굴림" panose="020B0600000101010101" pitchFamily="50" charset="-127"/>
              <a:ea typeface="굴림" panose="020B0600000101010101" pitchFamily="50" charset="-127"/>
            </a:endParaRPr>
          </a:p>
          <a:p>
            <a:pPr marL="0" indent="0">
              <a:lnSpc>
                <a:spcPct val="110000"/>
              </a:lnSpc>
              <a:spcBef>
                <a:spcPts val="1200"/>
              </a:spcBef>
              <a:buNone/>
            </a:pPr>
            <a:r>
              <a:rPr lang="en-US" altLang="ko-KR" sz="2600" dirty="0">
                <a:latin typeface="굴림" panose="020B0600000101010101" pitchFamily="50" charset="-127"/>
                <a:ea typeface="굴림" panose="020B0600000101010101" pitchFamily="50" charset="-127"/>
              </a:rPr>
              <a:t>  - </a:t>
            </a:r>
            <a:r>
              <a:rPr lang="ko-KR" altLang="en-US" sz="2600" dirty="0">
                <a:latin typeface="굴림" panose="020B0600000101010101" pitchFamily="50" charset="-127"/>
                <a:ea typeface="굴림" panose="020B0600000101010101" pitchFamily="50" charset="-127"/>
              </a:rPr>
              <a:t>창조영역으로 간주되던 것에 대한 과학기술의 </a:t>
            </a:r>
            <a:r>
              <a:rPr lang="ko-KR" altLang="en-US" sz="2600" dirty="0" smtClean="0">
                <a:latin typeface="굴림" panose="020B0600000101010101" pitchFamily="50" charset="-127"/>
                <a:ea typeface="굴림" panose="020B0600000101010101" pitchFamily="50" charset="-127"/>
              </a:rPr>
              <a:t>도전 </a:t>
            </a:r>
            <a:endParaRPr lang="en-US" altLang="ko-KR" sz="2400" dirty="0" smtClean="0">
              <a:latin typeface="굴림" panose="020B0600000101010101" pitchFamily="50" charset="-127"/>
              <a:ea typeface="굴림" panose="020B0600000101010101" pitchFamily="50" charset="-127"/>
            </a:endParaRPr>
          </a:p>
          <a:p>
            <a:pPr>
              <a:lnSpc>
                <a:spcPct val="120000"/>
              </a:lnSpc>
              <a:spcBef>
                <a:spcPts val="1200"/>
              </a:spcBef>
            </a:pPr>
            <a:r>
              <a:rPr lang="ko-KR" altLang="en-US" sz="2800" dirty="0" err="1" smtClean="0">
                <a:latin typeface="굴림" panose="020B0600000101010101" pitchFamily="50" charset="-127"/>
                <a:ea typeface="굴림" panose="020B0600000101010101" pitchFamily="50" charset="-127"/>
              </a:rPr>
              <a:t>대격변기에</a:t>
            </a:r>
            <a:r>
              <a:rPr lang="ko-KR" altLang="en-US" sz="2800" dirty="0" smtClean="0">
                <a:latin typeface="굴림" panose="020B0600000101010101" pitchFamily="50" charset="-127"/>
                <a:ea typeface="굴림" panose="020B0600000101010101" pitchFamily="50" charset="-127"/>
              </a:rPr>
              <a:t> 교인들이 겪게 될 어려움</a:t>
            </a:r>
            <a:endParaRPr lang="en-US" altLang="ko-KR" sz="2800" dirty="0">
              <a:latin typeface="굴림" panose="020B0600000101010101" pitchFamily="50" charset="-127"/>
              <a:ea typeface="굴림" panose="020B0600000101010101" pitchFamily="50" charset="-127"/>
            </a:endParaRPr>
          </a:p>
          <a:p>
            <a:pPr>
              <a:lnSpc>
                <a:spcPct val="120000"/>
              </a:lnSpc>
              <a:spcBef>
                <a:spcPts val="1200"/>
              </a:spcBef>
            </a:pPr>
            <a:r>
              <a:rPr lang="ko-KR" altLang="en-US" sz="2800" dirty="0" smtClean="0">
                <a:latin typeface="굴림" panose="020B0600000101010101" pitchFamily="50" charset="-127"/>
                <a:ea typeface="굴림" panose="020B0600000101010101" pitchFamily="50" charset="-127"/>
              </a:rPr>
              <a:t>교회 </a:t>
            </a:r>
            <a:r>
              <a:rPr lang="ko-KR" altLang="en-US" sz="2800" dirty="0">
                <a:latin typeface="굴림" panose="020B0600000101010101" pitchFamily="50" charset="-127"/>
                <a:ea typeface="굴림" panose="020B0600000101010101" pitchFamily="50" charset="-127"/>
              </a:rPr>
              <a:t>형태 측면에서의 </a:t>
            </a:r>
            <a:r>
              <a:rPr lang="ko-KR" altLang="en-US" sz="2800" dirty="0" smtClean="0">
                <a:latin typeface="굴림" panose="020B0600000101010101" pitchFamily="50" charset="-127"/>
                <a:ea typeface="굴림" panose="020B0600000101010101" pitchFamily="50" charset="-127"/>
              </a:rPr>
              <a:t>도전</a:t>
            </a:r>
            <a:endParaRPr lang="en-US" altLang="ko-KR" sz="2800" dirty="0" smtClean="0">
              <a:latin typeface="굴림" panose="020B0600000101010101" pitchFamily="50" charset="-127"/>
              <a:ea typeface="굴림" panose="020B0600000101010101" pitchFamily="50" charset="-127"/>
            </a:endParaRPr>
          </a:p>
          <a:p>
            <a:pPr marL="0" indent="0">
              <a:spcBef>
                <a:spcPts val="600"/>
              </a:spcBef>
              <a:buNone/>
            </a:pPr>
            <a:r>
              <a:rPr lang="en-US" altLang="ko-KR" sz="2600" dirty="0">
                <a:latin typeface="굴림" panose="020B0600000101010101" pitchFamily="50" charset="-127"/>
                <a:ea typeface="굴림" panose="020B0600000101010101" pitchFamily="50" charset="-127"/>
              </a:rPr>
              <a:t> </a:t>
            </a:r>
            <a:r>
              <a:rPr lang="en-US" altLang="ko-KR" sz="2600" dirty="0" smtClean="0">
                <a:latin typeface="굴림" panose="020B0600000101010101" pitchFamily="50" charset="-127"/>
                <a:ea typeface="굴림" panose="020B0600000101010101" pitchFamily="50" charset="-127"/>
              </a:rPr>
              <a:t>  : </a:t>
            </a:r>
            <a:r>
              <a:rPr lang="en-US" altLang="ko-KR" sz="2600" dirty="0" smtClean="0">
                <a:solidFill>
                  <a:srgbClr val="FF0000"/>
                </a:solidFill>
                <a:latin typeface="굴림" panose="020B0600000101010101" pitchFamily="50" charset="-127"/>
                <a:ea typeface="굴림" panose="020B0600000101010101" pitchFamily="50" charset="-127"/>
              </a:rPr>
              <a:t>Platform-based church</a:t>
            </a:r>
          </a:p>
          <a:p>
            <a:pPr>
              <a:spcBef>
                <a:spcPts val="1800"/>
              </a:spcBef>
            </a:pPr>
            <a:r>
              <a:rPr lang="ko-KR" altLang="en-US" sz="2800" dirty="0" err="1">
                <a:latin typeface="굴림" panose="020B0600000101010101" pitchFamily="50" charset="-127"/>
                <a:ea typeface="굴림" panose="020B0600000101010101" pitchFamily="50" charset="-127"/>
              </a:rPr>
              <a:t>교회운영</a:t>
            </a:r>
            <a:r>
              <a:rPr lang="ko-KR" altLang="en-US" sz="2800" dirty="0">
                <a:latin typeface="굴림" panose="020B0600000101010101" pitchFamily="50" charset="-127"/>
                <a:ea typeface="굴림" panose="020B0600000101010101" pitchFamily="50" charset="-127"/>
              </a:rPr>
              <a:t> 패러다임의 전환이 </a:t>
            </a:r>
            <a:r>
              <a:rPr lang="ko-KR" altLang="en-US" sz="2800" dirty="0" smtClean="0">
                <a:latin typeface="굴림" panose="020B0600000101010101" pitchFamily="50" charset="-127"/>
                <a:ea typeface="굴림" panose="020B0600000101010101" pitchFamily="50" charset="-127"/>
              </a:rPr>
              <a:t>요구됨</a:t>
            </a:r>
            <a:endParaRPr lang="en-US" altLang="ko-KR" sz="2800" dirty="0">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13637625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p:nvPr/>
        </p:nvPicPr>
        <p:blipFill rotWithShape="1">
          <a:blip r:embed="rId3"/>
          <a:srcRect l="1595" t="20327" r="14912" b="3801"/>
          <a:stretch/>
        </p:blipFill>
        <p:spPr bwMode="auto">
          <a:xfrm>
            <a:off x="0" y="1143000"/>
            <a:ext cx="9144000" cy="5094312"/>
          </a:xfrm>
          <a:prstGeom prst="rect">
            <a:avLst/>
          </a:prstGeom>
          <a:ln>
            <a:noFill/>
          </a:ln>
          <a:extLst>
            <a:ext uri="{53640926-AAD7-44D8-BBD7-CCE9431645EC}">
              <a14:shadowObscured xmlns:a14="http://schemas.microsoft.com/office/drawing/2010/main"/>
            </a:ext>
          </a:extLst>
        </p:spPr>
      </p:pic>
      <p:sp>
        <p:nvSpPr>
          <p:cNvPr id="7" name="직사각형 6">
            <a:hlinkClick r:id="rId4"/>
          </p:cNvPr>
          <p:cNvSpPr/>
          <p:nvPr/>
        </p:nvSpPr>
        <p:spPr>
          <a:xfrm>
            <a:off x="1763688" y="6237312"/>
            <a:ext cx="6972300" cy="577081"/>
          </a:xfrm>
          <a:prstGeom prst="rect">
            <a:avLst/>
          </a:prstGeom>
        </p:spPr>
        <p:txBody>
          <a:bodyPr wrap="square">
            <a:spAutoFit/>
          </a:bodyPr>
          <a:lstStyle/>
          <a:p>
            <a:r>
              <a:rPr lang="en-US" altLang="ko-KR" sz="1050" dirty="0"/>
              <a:t>https://www.bing.com/videos/search?q=%eb%8f%99%ec%9d%bc%eb%b3%b8+%eb%8c%80%ec%a7%80%ec%a7%84+%ec%93%b0%eb%82%98%eb%af%b8&amp;&amp;view=detail&amp;mid=BFA5DA7DA64791B5D2DFBFA5DA7DA64791B5D2DF&amp;FORM=VRDGAR</a:t>
            </a:r>
            <a:endParaRPr lang="ko-KR" altLang="en-US" sz="1050" dirty="0"/>
          </a:p>
        </p:txBody>
      </p:sp>
      <p:sp>
        <p:nvSpPr>
          <p:cNvPr id="4" name="Rectangle 2"/>
          <p:cNvSpPr>
            <a:spLocks noGrp="1" noChangeArrowheads="1"/>
          </p:cNvSpPr>
          <p:nvPr>
            <p:ph type="title"/>
          </p:nvPr>
        </p:nvSpPr>
        <p:spPr>
          <a:xfrm>
            <a:off x="1835696" y="188640"/>
            <a:ext cx="7308304" cy="801960"/>
          </a:xfrm>
          <a:noFill/>
          <a:ln/>
        </p:spPr>
        <p:txBody>
          <a:bodyPr/>
          <a:lstStyle/>
          <a:p>
            <a:r>
              <a:rPr lang="ko-KR" altLang="en-US" sz="3600" b="1" dirty="0" err="1" smtClean="0">
                <a:solidFill>
                  <a:schemeClr val="bg1"/>
                </a:solidFill>
              </a:rPr>
              <a:t>대변혁기</a:t>
            </a:r>
            <a:r>
              <a:rPr lang="ko-KR" altLang="en-US" sz="3600" b="1" dirty="0" smtClean="0">
                <a:solidFill>
                  <a:schemeClr val="bg1"/>
                </a:solidFill>
              </a:rPr>
              <a:t> 준비상황은</a:t>
            </a:r>
            <a:r>
              <a:rPr lang="en-US" altLang="ko-KR" sz="3600" b="1" dirty="0" smtClean="0">
                <a:solidFill>
                  <a:schemeClr val="bg1"/>
                </a:solidFill>
              </a:rPr>
              <a:t>?</a:t>
            </a:r>
            <a:endParaRPr lang="ko-KR" altLang="en-US" sz="3600" b="1" dirty="0">
              <a:solidFill>
                <a:schemeClr val="bg1"/>
              </a:solidFill>
            </a:endParaRPr>
          </a:p>
        </p:txBody>
      </p:sp>
    </p:spTree>
    <p:extLst>
      <p:ext uri="{BB962C8B-B14F-4D97-AF65-F5344CB8AC3E}">
        <p14:creationId xmlns:p14="http://schemas.microsoft.com/office/powerpoint/2010/main" val="4017750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835696" y="188640"/>
            <a:ext cx="7308304" cy="801960"/>
          </a:xfrm>
          <a:noFill/>
          <a:ln/>
        </p:spPr>
        <p:txBody>
          <a:bodyPr/>
          <a:lstStyle/>
          <a:p>
            <a:r>
              <a:rPr lang="en-US" altLang="ko-KR" sz="4000" b="1" dirty="0" smtClean="0">
                <a:solidFill>
                  <a:schemeClr val="bg1"/>
                </a:solidFill>
              </a:rPr>
              <a:t> </a:t>
            </a:r>
            <a:endParaRPr lang="ko-KR" altLang="en-US" sz="4000" b="1" dirty="0">
              <a:solidFill>
                <a:schemeClr val="bg1"/>
              </a:solidFill>
            </a:endParaRPr>
          </a:p>
        </p:txBody>
      </p:sp>
      <p:sp>
        <p:nvSpPr>
          <p:cNvPr id="5" name="제목 1"/>
          <p:cNvSpPr txBox="1">
            <a:spLocks/>
          </p:cNvSpPr>
          <p:nvPr/>
        </p:nvSpPr>
        <p:spPr bwMode="auto">
          <a:xfrm>
            <a:off x="1691680" y="260648"/>
            <a:ext cx="7272808" cy="6977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r>
              <a:rPr lang="ko-KR" altLang="en-US" sz="3500" b="1" kern="0" dirty="0" smtClean="0">
                <a:solidFill>
                  <a:schemeClr val="bg1"/>
                </a:solidFill>
                <a:latin typeface="굴림" panose="020B0600000101010101" pitchFamily="50" charset="-127"/>
                <a:ea typeface="굴림" panose="020B0600000101010101" pitchFamily="50" charset="-127"/>
              </a:rPr>
              <a:t>질의와 토론</a:t>
            </a:r>
            <a:endParaRPr lang="ko-KR" altLang="en-US" sz="3500" b="1" kern="0" dirty="0">
              <a:solidFill>
                <a:schemeClr val="bg1"/>
              </a:solidFill>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1665776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rotWithShape="1">
          <a:blip r:embed="rId3"/>
          <a:srcRect l="75594" t="31100" r="3144" b="32500"/>
          <a:stretch/>
        </p:blipFill>
        <p:spPr>
          <a:xfrm>
            <a:off x="251520" y="1124744"/>
            <a:ext cx="8640960" cy="5472607"/>
          </a:xfrm>
          <a:prstGeom prst="rect">
            <a:avLst/>
          </a:prstGeom>
        </p:spPr>
      </p:pic>
      <p:sp>
        <p:nvSpPr>
          <p:cNvPr id="37" name="TextBox 36"/>
          <p:cNvSpPr txBox="1"/>
          <p:nvPr/>
        </p:nvSpPr>
        <p:spPr>
          <a:xfrm>
            <a:off x="2051720" y="260648"/>
            <a:ext cx="6984776" cy="677108"/>
          </a:xfrm>
          <a:prstGeom prst="rect">
            <a:avLst/>
          </a:prstGeom>
          <a:noFill/>
        </p:spPr>
        <p:txBody>
          <a:bodyPr wrap="square" rtlCol="0">
            <a:spAutoFit/>
          </a:bodyPr>
          <a:lstStyle/>
          <a:p>
            <a:pPr algn="ctr"/>
            <a:r>
              <a:rPr lang="ko-KR" altLang="en-US" sz="3800" b="1" dirty="0" err="1" smtClean="0">
                <a:solidFill>
                  <a:schemeClr val="bg1"/>
                </a:solidFill>
              </a:rPr>
              <a:t>체스왕</a:t>
            </a:r>
            <a:r>
              <a:rPr lang="ko-KR" altLang="en-US" sz="3800" b="1" dirty="0" smtClean="0">
                <a:solidFill>
                  <a:schemeClr val="bg1"/>
                </a:solidFill>
              </a:rPr>
              <a:t> 등극</a:t>
            </a:r>
            <a:r>
              <a:rPr lang="en-US" altLang="ko-KR" sz="3800" b="1" dirty="0" smtClean="0">
                <a:solidFill>
                  <a:schemeClr val="bg1"/>
                </a:solidFill>
              </a:rPr>
              <a:t>(1997): Deep Blue</a:t>
            </a:r>
            <a:endParaRPr lang="ko-KR" altLang="en-US" sz="3800" b="1" dirty="0">
              <a:solidFill>
                <a:schemeClr val="bg1"/>
              </a:solidFill>
            </a:endParaRPr>
          </a:p>
        </p:txBody>
      </p:sp>
    </p:spTree>
    <p:extLst>
      <p:ext uri="{BB962C8B-B14F-4D97-AF65-F5344CB8AC3E}">
        <p14:creationId xmlns:p14="http://schemas.microsoft.com/office/powerpoint/2010/main" val="1929672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l="1" t="5736" r="-9" b="13954"/>
          <a:stretch/>
        </p:blipFill>
        <p:spPr>
          <a:xfrm>
            <a:off x="0" y="1124744"/>
            <a:ext cx="9144000" cy="5400600"/>
          </a:xfrm>
          <a:prstGeom prst="rect">
            <a:avLst/>
          </a:prstGeom>
        </p:spPr>
      </p:pic>
      <p:sp>
        <p:nvSpPr>
          <p:cNvPr id="3" name="TextBox 2"/>
          <p:cNvSpPr txBox="1"/>
          <p:nvPr/>
        </p:nvSpPr>
        <p:spPr>
          <a:xfrm>
            <a:off x="2051720" y="260648"/>
            <a:ext cx="6984776" cy="707886"/>
          </a:xfrm>
          <a:prstGeom prst="rect">
            <a:avLst/>
          </a:prstGeom>
          <a:noFill/>
        </p:spPr>
        <p:txBody>
          <a:bodyPr wrap="square" rtlCol="0">
            <a:spAutoFit/>
          </a:bodyPr>
          <a:lstStyle/>
          <a:p>
            <a:pPr algn="ctr"/>
            <a:r>
              <a:rPr lang="ko-KR" altLang="en-US" sz="4000" b="1" dirty="0" err="1" smtClean="0">
                <a:solidFill>
                  <a:schemeClr val="bg1"/>
                </a:solidFill>
              </a:rPr>
              <a:t>퀴즈왕</a:t>
            </a:r>
            <a:r>
              <a:rPr lang="ko-KR" altLang="en-US" sz="4000" b="1" dirty="0" smtClean="0">
                <a:solidFill>
                  <a:schemeClr val="bg1"/>
                </a:solidFill>
              </a:rPr>
              <a:t> 등극</a:t>
            </a:r>
            <a:r>
              <a:rPr lang="en-US" altLang="ko-KR" sz="4000" b="1" dirty="0" smtClean="0">
                <a:solidFill>
                  <a:schemeClr val="bg1"/>
                </a:solidFill>
              </a:rPr>
              <a:t>(2011): Watson</a:t>
            </a:r>
            <a:endParaRPr lang="ko-KR" altLang="en-US" sz="4000" b="1" dirty="0">
              <a:solidFill>
                <a:schemeClr val="bg1"/>
              </a:solidFill>
            </a:endParaRPr>
          </a:p>
        </p:txBody>
      </p:sp>
    </p:spTree>
    <p:extLst>
      <p:ext uri="{BB962C8B-B14F-4D97-AF65-F5344CB8AC3E}">
        <p14:creationId xmlns:p14="http://schemas.microsoft.com/office/powerpoint/2010/main" val="1958138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p:nvPr/>
        </p:nvPicPr>
        <p:blipFill rotWithShape="1">
          <a:blip r:embed="rId3"/>
          <a:srcRect l="10104" t="26946" r="30069" b="1910"/>
          <a:stretch/>
        </p:blipFill>
        <p:spPr bwMode="auto">
          <a:xfrm>
            <a:off x="0" y="1124744"/>
            <a:ext cx="9144000" cy="5472608"/>
          </a:xfrm>
          <a:prstGeom prst="rect">
            <a:avLst/>
          </a:prstGeom>
          <a:ln>
            <a:noFill/>
          </a:ln>
          <a:extLst>
            <a:ext uri="{53640926-AAD7-44D8-BBD7-CCE9431645EC}">
              <a14:shadowObscured xmlns:a14="http://schemas.microsoft.com/office/drawing/2010/main"/>
            </a:ext>
          </a:extLst>
        </p:spPr>
      </p:pic>
      <p:sp>
        <p:nvSpPr>
          <p:cNvPr id="5" name="직사각형 4"/>
          <p:cNvSpPr/>
          <p:nvPr/>
        </p:nvSpPr>
        <p:spPr>
          <a:xfrm>
            <a:off x="1837121" y="260648"/>
            <a:ext cx="7301052" cy="707886"/>
          </a:xfrm>
          <a:prstGeom prst="rect">
            <a:avLst/>
          </a:prstGeom>
        </p:spPr>
        <p:txBody>
          <a:bodyPr wrap="square">
            <a:spAutoFit/>
          </a:bodyPr>
          <a:lstStyle/>
          <a:p>
            <a:pPr algn="ctr"/>
            <a:r>
              <a:rPr lang="en-US" altLang="ko-KR" sz="4000" b="1" dirty="0" smtClean="0">
                <a:solidFill>
                  <a:schemeClr val="bg1"/>
                </a:solidFill>
                <a:latin typeface="Times New Roman" panose="02020603050405020304" pitchFamily="18" charset="0"/>
                <a:cs typeface="Times New Roman" panose="02020603050405020304" pitchFamily="18" charset="0"/>
              </a:rPr>
              <a:t>AI Doctor Watson</a:t>
            </a:r>
            <a:endParaRPr lang="ko-KR" alt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3692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그룹 21"/>
          <p:cNvGrpSpPr/>
          <p:nvPr/>
        </p:nvGrpSpPr>
        <p:grpSpPr>
          <a:xfrm>
            <a:off x="4304986" y="1314451"/>
            <a:ext cx="4839013" cy="5354909"/>
            <a:chOff x="4610100" y="1235075"/>
            <a:chExt cx="3771900" cy="5353816"/>
          </a:xfrm>
        </p:grpSpPr>
        <p:pic>
          <p:nvPicPr>
            <p:cNvPr id="15" name="그림 14"/>
            <p:cNvPicPr/>
            <p:nvPr/>
          </p:nvPicPr>
          <p:blipFill rotWithShape="1">
            <a:blip r:embed="rId2"/>
            <a:srcRect l="13946" t="23606" r="53340" b="5568"/>
            <a:stretch/>
          </p:blipFill>
          <p:spPr bwMode="auto">
            <a:xfrm>
              <a:off x="4610100" y="1235075"/>
              <a:ext cx="3771900" cy="5013325"/>
            </a:xfrm>
            <a:prstGeom prst="rect">
              <a:avLst/>
            </a:prstGeom>
            <a:ln>
              <a:noFill/>
            </a:ln>
            <a:extLst>
              <a:ext uri="{53640926-AAD7-44D8-BBD7-CCE9431645EC}">
                <a14:shadowObscured xmlns:a14="http://schemas.microsoft.com/office/drawing/2010/main"/>
              </a:ext>
            </a:extLst>
          </p:spPr>
        </p:pic>
        <p:sp>
          <p:nvSpPr>
            <p:cNvPr id="16" name="직사각형 4"/>
            <p:cNvSpPr txBox="1"/>
            <p:nvPr/>
          </p:nvSpPr>
          <p:spPr>
            <a:xfrm>
              <a:off x="4724400" y="6248400"/>
              <a:ext cx="3389728" cy="340491"/>
            </a:xfrm>
            <a:prstGeom prst="rect">
              <a:avLst/>
            </a:prstGeom>
            <a:ln>
              <a:noFill/>
              <a:prstDash val="sysDash"/>
            </a:ln>
          </p:spPr>
          <p:txBody>
            <a:bodyPr wrap="square">
              <a:spAutoFit/>
            </a:bodyPr>
            <a:lstStyle/>
            <a:p>
              <a:pPr algn="ctr"/>
              <a:r>
                <a:rPr lang="en-US" altLang="ko-KR" sz="1200" dirty="0"/>
                <a:t>Fortune, 12 May 2016</a:t>
              </a:r>
              <a:endParaRPr lang="ko-KR" altLang="en-US" sz="1200" dirty="0"/>
            </a:p>
          </p:txBody>
        </p:sp>
      </p:grpSp>
      <p:grpSp>
        <p:nvGrpSpPr>
          <p:cNvPr id="21" name="그룹 20"/>
          <p:cNvGrpSpPr/>
          <p:nvPr/>
        </p:nvGrpSpPr>
        <p:grpSpPr>
          <a:xfrm>
            <a:off x="1" y="1314451"/>
            <a:ext cx="4427984" cy="5354909"/>
            <a:chOff x="495300" y="1188909"/>
            <a:chExt cx="4114800" cy="5401217"/>
          </a:xfrm>
        </p:grpSpPr>
        <p:pic>
          <p:nvPicPr>
            <p:cNvPr id="12" name="그림 11"/>
            <p:cNvPicPr/>
            <p:nvPr/>
          </p:nvPicPr>
          <p:blipFill rotWithShape="1">
            <a:blip r:embed="rId3"/>
            <a:srcRect l="20649" t="15022" r="20364" b="319"/>
            <a:stretch/>
          </p:blipFill>
          <p:spPr bwMode="auto">
            <a:xfrm>
              <a:off x="609600" y="1734066"/>
              <a:ext cx="3886200" cy="4514334"/>
            </a:xfrm>
            <a:prstGeom prst="rect">
              <a:avLst/>
            </a:prstGeom>
            <a:ln>
              <a:noFill/>
            </a:ln>
            <a:extLst>
              <a:ext uri="{53640926-AAD7-44D8-BBD7-CCE9431645EC}">
                <a14:shadowObscured xmlns:a14="http://schemas.microsoft.com/office/drawing/2010/main"/>
              </a:ext>
            </a:extLst>
          </p:spPr>
        </p:pic>
        <p:sp>
          <p:nvSpPr>
            <p:cNvPr id="13" name="직사각형 4"/>
            <p:cNvSpPr txBox="1"/>
            <p:nvPr/>
          </p:nvSpPr>
          <p:spPr>
            <a:xfrm>
              <a:off x="495300" y="6248401"/>
              <a:ext cx="4114800" cy="341725"/>
            </a:xfrm>
            <a:prstGeom prst="rect">
              <a:avLst/>
            </a:prstGeom>
            <a:ln>
              <a:noFill/>
              <a:prstDash val="sysDash"/>
            </a:ln>
          </p:spPr>
          <p:txBody>
            <a:bodyPr wrap="square">
              <a:spAutoFit/>
            </a:bodyPr>
            <a:lstStyle/>
            <a:p>
              <a:pPr algn="ctr"/>
              <a:r>
                <a:rPr lang="en-US" altLang="ko-KR" sz="1200" dirty="0"/>
                <a:t>Daily Mail, 10 May 2016</a:t>
              </a:r>
              <a:endParaRPr lang="ko-KR" altLang="en-US" sz="1200" dirty="0"/>
            </a:p>
          </p:txBody>
        </p:sp>
        <p:sp>
          <p:nvSpPr>
            <p:cNvPr id="17" name="직사각형 4"/>
            <p:cNvSpPr txBox="1"/>
            <p:nvPr/>
          </p:nvSpPr>
          <p:spPr>
            <a:xfrm>
              <a:off x="609601" y="1188909"/>
              <a:ext cx="3886200" cy="403570"/>
            </a:xfrm>
            <a:prstGeom prst="rect">
              <a:avLst/>
            </a:prstGeom>
            <a:ln>
              <a:noFill/>
              <a:prstDash val="sysDash"/>
            </a:ln>
          </p:spPr>
          <p:txBody>
            <a:bodyPr wrap="square">
              <a:spAutoFit/>
            </a:bodyPr>
            <a:lstStyle/>
            <a:p>
              <a:pPr algn="ctr"/>
              <a:r>
                <a:rPr lang="en-US" altLang="ko-KR" sz="2000" b="1" dirty="0" smtClean="0"/>
                <a:t>TA Jill Watson at </a:t>
              </a:r>
              <a:r>
                <a:rPr lang="en-US" altLang="ko-KR" sz="2000" b="1" dirty="0"/>
                <a:t>Georgia Tech</a:t>
              </a:r>
              <a:endParaRPr lang="ko-KR" altLang="en-US" sz="2000" b="1" dirty="0"/>
            </a:p>
          </p:txBody>
        </p:sp>
      </p:grpSp>
      <p:sp>
        <p:nvSpPr>
          <p:cNvPr id="9" name="TextBox 8"/>
          <p:cNvSpPr txBox="1"/>
          <p:nvPr/>
        </p:nvSpPr>
        <p:spPr>
          <a:xfrm>
            <a:off x="2339752" y="260648"/>
            <a:ext cx="6399683" cy="707886"/>
          </a:xfrm>
          <a:prstGeom prst="rect">
            <a:avLst/>
          </a:prstGeom>
          <a:noFill/>
        </p:spPr>
        <p:txBody>
          <a:bodyPr wrap="square" rtlCol="0">
            <a:spAutoFit/>
          </a:bodyPr>
          <a:lstStyle/>
          <a:p>
            <a:pPr algn="ctr"/>
            <a:r>
              <a:rPr lang="ko-KR" altLang="en-US" sz="4000" b="1" dirty="0" smtClean="0">
                <a:solidFill>
                  <a:schemeClr val="bg1"/>
                </a:solidFill>
              </a:rPr>
              <a:t>인공지능</a:t>
            </a:r>
            <a:r>
              <a:rPr lang="en-US" altLang="ko-KR" sz="4000" b="1" dirty="0" smtClean="0">
                <a:solidFill>
                  <a:schemeClr val="bg1"/>
                </a:solidFill>
              </a:rPr>
              <a:t> TA</a:t>
            </a:r>
            <a:r>
              <a:rPr lang="ko-KR" altLang="en-US" sz="4000" b="1" dirty="0" smtClean="0">
                <a:solidFill>
                  <a:schemeClr val="bg1"/>
                </a:solidFill>
              </a:rPr>
              <a:t>와</a:t>
            </a:r>
            <a:r>
              <a:rPr lang="en-US" altLang="ko-KR" sz="4000" b="1" dirty="0" smtClean="0">
                <a:solidFill>
                  <a:schemeClr val="bg1"/>
                </a:solidFill>
              </a:rPr>
              <a:t> Lawyer</a:t>
            </a:r>
            <a:endParaRPr lang="ko-KR" altLang="en-US" sz="4000" b="1" dirty="0">
              <a:solidFill>
                <a:schemeClr val="bg1"/>
              </a:solidFill>
            </a:endParaRPr>
          </a:p>
        </p:txBody>
      </p:sp>
    </p:spTree>
    <p:extLst>
      <p:ext uri="{BB962C8B-B14F-4D97-AF65-F5344CB8AC3E}">
        <p14:creationId xmlns:p14="http://schemas.microsoft.com/office/powerpoint/2010/main" val="3297842850"/>
      </p:ext>
    </p:extLst>
  </p:cSld>
  <p:clrMapOvr>
    <a:masterClrMapping/>
  </p:clrMapOvr>
  <p:timing>
    <p:tnLst>
      <p:par>
        <p:cTn id="1" dur="indefinite" restart="never" nodeType="tmRoot"/>
      </p:par>
    </p:tnLst>
  </p:timing>
</p:sld>
</file>

<file path=ppt/theme/theme1.xml><?xml version="1.0" encoding="utf-8"?>
<a:theme xmlns:a="http://schemas.openxmlformats.org/drawingml/2006/main" name="기본 디자인">
  <a:themeElements>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4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4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24511</TotalTime>
  <Words>1570</Words>
  <Application>Microsoft Office PowerPoint</Application>
  <PresentationFormat>화면 슬라이드 쇼(4:3)</PresentationFormat>
  <Paragraphs>227</Paragraphs>
  <Slides>55</Slides>
  <Notes>18</Notes>
  <HiddenSlides>0</HiddenSlides>
  <MMClips>5</MMClips>
  <ScaleCrop>false</ScaleCrop>
  <HeadingPairs>
    <vt:vector size="6" baseType="variant">
      <vt:variant>
        <vt:lpstr>사용한 글꼴</vt:lpstr>
      </vt:variant>
      <vt:variant>
        <vt:i4>4</vt:i4>
      </vt:variant>
      <vt:variant>
        <vt:lpstr>테마</vt:lpstr>
      </vt:variant>
      <vt:variant>
        <vt:i4>1</vt:i4>
      </vt:variant>
      <vt:variant>
        <vt:lpstr>슬라이드 제목</vt:lpstr>
      </vt:variant>
      <vt:variant>
        <vt:i4>55</vt:i4>
      </vt:variant>
    </vt:vector>
  </HeadingPairs>
  <TitlesOfParts>
    <vt:vector size="60" baseType="lpstr">
      <vt:lpstr>굴림</vt:lpstr>
      <vt:lpstr>Arial</vt:lpstr>
      <vt:lpstr>Times New Roman</vt:lpstr>
      <vt:lpstr>Wingdings</vt:lpstr>
      <vt:lpstr>기본 디자인</vt:lpstr>
      <vt:lpstr>제4차 산업혁명과 미래사회 : 교회에 주는 도전</vt:lpstr>
      <vt:lpstr>PowerPoint 프레젠테이션</vt:lpstr>
      <vt:lpstr>강의 1</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로봇기술의 발전</vt:lpstr>
      <vt:lpstr>PowerPoint 프레젠테이션</vt:lpstr>
      <vt:lpstr>PowerPoint 프레젠테이션</vt:lpstr>
      <vt:lpstr>PowerPoint 프레젠테이션</vt:lpstr>
      <vt:lpstr>강의 2</vt:lpstr>
      <vt:lpstr>PowerPoint 프레젠테이션</vt:lpstr>
      <vt:lpstr>4차 산업혁명의 본질 </vt:lpstr>
      <vt:lpstr>이전 산업혁명과의 차이점</vt:lpstr>
      <vt:lpstr>PowerPoint 프레젠테이션</vt:lpstr>
      <vt:lpstr>PowerPoint 프레젠테이션</vt:lpstr>
      <vt:lpstr>PowerPoint 프레젠테이션</vt:lpstr>
      <vt:lpstr>PowerPoint 프레젠테이션</vt:lpstr>
      <vt:lpstr>산업혁명과 생산양식의 변화</vt:lpstr>
      <vt:lpstr>강의 3</vt:lpstr>
      <vt:lpstr>경계파괴와 융합</vt:lpstr>
      <vt:lpstr>PowerPoint 프레젠테이션</vt:lpstr>
      <vt:lpstr> 초연결 기반 공유</vt:lpstr>
      <vt:lpstr>초연결 기반 통합관리</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생산양식/조직운영의 대변혁</vt:lpstr>
      <vt:lpstr>20세기형 ‘고용사회’의 퇴조 </vt:lpstr>
      <vt:lpstr>노동생산성과 민간고용</vt:lpstr>
      <vt:lpstr>노동생산성과 고용 (한국)</vt:lpstr>
      <vt:lpstr>제조업 생산과 고용 변화추세</vt:lpstr>
      <vt:lpstr>제조업 생산과 고용 변화추세 (한국)</vt:lpstr>
      <vt:lpstr>PowerPoint 프레젠테이션</vt:lpstr>
      <vt:lpstr>PowerPoint 프레젠테이션</vt:lpstr>
      <vt:lpstr>PowerPoint 프레젠테이션</vt:lpstr>
      <vt:lpstr>패러다임의 충돌 현상</vt:lpstr>
      <vt:lpstr>강의 4</vt:lpstr>
      <vt:lpstr>인간과 인공지능 로봇의 공존</vt:lpstr>
      <vt:lpstr>PowerPoint 프레젠테이션</vt:lpstr>
      <vt:lpstr>새로운 교육 패러다임 필요</vt:lpstr>
      <vt:lpstr>대안적 사회운영 패러다임 필요 </vt:lpstr>
      <vt:lpstr>신학과 교회성장에 대한 도전</vt:lpstr>
      <vt:lpstr>대변혁기 준비상황은?</vt:lpstr>
      <vt:lpstr> </vt:lpstr>
    </vt:vector>
  </TitlesOfParts>
  <Company>연세대학교 경영대학</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양혁승</dc:creator>
  <cp:lastModifiedBy>경연소장님</cp:lastModifiedBy>
  <cp:revision>1121</cp:revision>
  <cp:lastPrinted>2017-06-06T13:02:44Z</cp:lastPrinted>
  <dcterms:created xsi:type="dcterms:W3CDTF">2005-02-25T07:06:10Z</dcterms:created>
  <dcterms:modified xsi:type="dcterms:W3CDTF">2018-02-19T05:56:59Z</dcterms:modified>
</cp:coreProperties>
</file>